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5"/>
  </p:notesMasterIdLst>
  <p:sldIdLst>
    <p:sldId id="259" r:id="rId2"/>
    <p:sldId id="332" r:id="rId3"/>
    <p:sldId id="321" r:id="rId4"/>
    <p:sldId id="322" r:id="rId5"/>
    <p:sldId id="323" r:id="rId6"/>
    <p:sldId id="324" r:id="rId7"/>
    <p:sldId id="326" r:id="rId8"/>
    <p:sldId id="327" r:id="rId9"/>
    <p:sldId id="328" r:id="rId10"/>
    <p:sldId id="329" r:id="rId11"/>
    <p:sldId id="330" r:id="rId12"/>
    <p:sldId id="331" r:id="rId13"/>
    <p:sldId id="274" r:id="rId14"/>
  </p:sldIdLst>
  <p:sldSz cx="12192000" cy="6858000"/>
  <p:notesSz cx="7023100" cy="9309100"/>
  <p:embeddedFontLst>
    <p:embeddedFont>
      <p:font typeface="Aktiv Grotesk Black" panose="020B0604020202020204" charset="0"/>
      <p:bold r:id="rId16"/>
      <p:italic r:id="rId17"/>
      <p:boldItalic r:id="rId18"/>
    </p:embeddedFont>
    <p:embeddedFont>
      <p:font typeface="Aktiv Grotesk Light" panose="020B0604020202020204" charset="0"/>
      <p:regular r:id="rId19"/>
      <p:italic r:id="rId20"/>
    </p:embeddedFon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979"/>
    <a:srgbClr val="A3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9DA3-80CC-CBE4-F110-2C4CC040F90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EC3EF09C-4574-471E-89C8-4A741AD30F42}"/>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4D546053-18CA-8A4E-AAD4-51122A309A60}" type="datetimeFigureOut">
              <a:rPr lang="en-US"/>
              <a:pPr>
                <a:defRPr/>
              </a:pPr>
              <a:t>4/22/2026</a:t>
            </a:fld>
            <a:endParaRPr lang="en-US"/>
          </a:p>
        </p:txBody>
      </p:sp>
      <p:sp>
        <p:nvSpPr>
          <p:cNvPr id="4" name="Slide Image Placeholder 3">
            <a:extLst>
              <a:ext uri="{FF2B5EF4-FFF2-40B4-BE49-F238E27FC236}">
                <a16:creationId xmlns:a16="http://schemas.microsoft.com/office/drawing/2014/main" id="{59543412-0EF9-E5AC-E9D8-6893FDE1A00A}"/>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8589B9B8-EB1D-B5B6-A054-5F41CB161FF8}"/>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DEF9142-B7E1-CB39-7C21-84FC76C112CC}"/>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BF0B1D49-0F40-6E43-EE52-63E82E1DC754}"/>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DF8E3C3B-8A6C-9F49-ABAC-B8DAA83821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71B9C-3FF9-8CF4-E531-7700A06920D1}"/>
              </a:ext>
            </a:extLst>
          </p:cNvPr>
          <p:cNvSpPr>
            <a:spLocks noGrp="1"/>
          </p:cNvSpPr>
          <p:nvPr>
            <p:ph type="dt" sz="half" idx="10"/>
          </p:nvPr>
        </p:nvSpPr>
        <p:spPr/>
        <p:txBody>
          <a:bodyPr/>
          <a:lstStyle>
            <a:lvl1pPr>
              <a:defRPr/>
            </a:lvl1pPr>
          </a:lstStyle>
          <a:p>
            <a:pPr>
              <a:defRPr/>
            </a:pPr>
            <a:fld id="{BC487538-8152-994D-A6A5-449C9BAB3718}" type="datetimeFigureOut">
              <a:rPr lang="en-US"/>
              <a:pPr>
                <a:defRPr/>
              </a:pPr>
              <a:t>4/22/2026</a:t>
            </a:fld>
            <a:endParaRPr lang="en-US"/>
          </a:p>
        </p:txBody>
      </p:sp>
      <p:sp>
        <p:nvSpPr>
          <p:cNvPr id="5" name="Footer Placeholder 4">
            <a:extLst>
              <a:ext uri="{FF2B5EF4-FFF2-40B4-BE49-F238E27FC236}">
                <a16:creationId xmlns:a16="http://schemas.microsoft.com/office/drawing/2014/main" id="{AD8BD1F3-05F7-03D4-1F85-485CEAFB33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4394A2-56AD-9A69-AD55-A119BEDD9042}"/>
              </a:ext>
            </a:extLst>
          </p:cNvPr>
          <p:cNvSpPr>
            <a:spLocks noGrp="1"/>
          </p:cNvSpPr>
          <p:nvPr>
            <p:ph type="sldNum" sz="quarter" idx="12"/>
          </p:nvPr>
        </p:nvSpPr>
        <p:spPr/>
        <p:txBody>
          <a:bodyPr/>
          <a:lstStyle>
            <a:lvl1pPr>
              <a:defRPr/>
            </a:lvl1pPr>
          </a:lstStyle>
          <a:p>
            <a:pPr>
              <a:defRPr/>
            </a:pPr>
            <a:fld id="{72F8845C-A556-704A-B247-2D5914B1C242}" type="slidenum">
              <a:rPr lang="en-US"/>
              <a:pPr>
                <a:defRPr/>
              </a:pPr>
              <a:t>‹#›</a:t>
            </a:fld>
            <a:endParaRPr lang="en-US"/>
          </a:p>
        </p:txBody>
      </p:sp>
    </p:spTree>
    <p:extLst>
      <p:ext uri="{BB962C8B-B14F-4D97-AF65-F5344CB8AC3E}">
        <p14:creationId xmlns:p14="http://schemas.microsoft.com/office/powerpoint/2010/main" val="25252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FBC39-C957-E8A3-1853-067B3D283F96}"/>
              </a:ext>
            </a:extLst>
          </p:cNvPr>
          <p:cNvSpPr>
            <a:spLocks noGrp="1"/>
          </p:cNvSpPr>
          <p:nvPr>
            <p:ph type="dt" sz="half" idx="10"/>
          </p:nvPr>
        </p:nvSpPr>
        <p:spPr/>
        <p:txBody>
          <a:bodyPr/>
          <a:lstStyle>
            <a:lvl1pPr>
              <a:defRPr/>
            </a:lvl1pPr>
          </a:lstStyle>
          <a:p>
            <a:pPr>
              <a:defRPr/>
            </a:pPr>
            <a:fld id="{D40FE031-831E-2048-87F9-A5D588643A7D}" type="datetimeFigureOut">
              <a:rPr lang="en-US"/>
              <a:pPr>
                <a:defRPr/>
              </a:pPr>
              <a:t>4/22/2026</a:t>
            </a:fld>
            <a:endParaRPr lang="en-US"/>
          </a:p>
        </p:txBody>
      </p:sp>
      <p:sp>
        <p:nvSpPr>
          <p:cNvPr id="5" name="Footer Placeholder 4">
            <a:extLst>
              <a:ext uri="{FF2B5EF4-FFF2-40B4-BE49-F238E27FC236}">
                <a16:creationId xmlns:a16="http://schemas.microsoft.com/office/drawing/2014/main" id="{DF7EE292-C1CA-D0F1-E372-6E9C6CBD52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67E1D-E5F9-80AB-7499-56C461616A17}"/>
              </a:ext>
            </a:extLst>
          </p:cNvPr>
          <p:cNvSpPr>
            <a:spLocks noGrp="1"/>
          </p:cNvSpPr>
          <p:nvPr>
            <p:ph type="sldNum" sz="quarter" idx="12"/>
          </p:nvPr>
        </p:nvSpPr>
        <p:spPr/>
        <p:txBody>
          <a:bodyPr/>
          <a:lstStyle>
            <a:lvl1pPr>
              <a:defRPr/>
            </a:lvl1pPr>
          </a:lstStyle>
          <a:p>
            <a:pPr>
              <a:defRPr/>
            </a:pPr>
            <a:fld id="{8565254E-6959-8C46-8B86-F4825FA58D1B}" type="slidenum">
              <a:rPr lang="en-US"/>
              <a:pPr>
                <a:defRPr/>
              </a:pPr>
              <a:t>‹#›</a:t>
            </a:fld>
            <a:endParaRPr lang="en-US"/>
          </a:p>
        </p:txBody>
      </p:sp>
    </p:spTree>
    <p:extLst>
      <p:ext uri="{BB962C8B-B14F-4D97-AF65-F5344CB8AC3E}">
        <p14:creationId xmlns:p14="http://schemas.microsoft.com/office/powerpoint/2010/main" val="36759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9CAAD-EA6C-17B2-4DD9-B51447ED3DA5}"/>
              </a:ext>
            </a:extLst>
          </p:cNvPr>
          <p:cNvSpPr>
            <a:spLocks noGrp="1"/>
          </p:cNvSpPr>
          <p:nvPr>
            <p:ph type="dt" sz="half" idx="10"/>
          </p:nvPr>
        </p:nvSpPr>
        <p:spPr/>
        <p:txBody>
          <a:bodyPr/>
          <a:lstStyle>
            <a:lvl1pPr>
              <a:defRPr/>
            </a:lvl1pPr>
          </a:lstStyle>
          <a:p>
            <a:pPr>
              <a:defRPr/>
            </a:pPr>
            <a:fld id="{A7C2AA11-1107-1348-9D1D-FDC41A67D38F}" type="datetimeFigureOut">
              <a:rPr lang="en-US"/>
              <a:pPr>
                <a:defRPr/>
              </a:pPr>
              <a:t>4/22/2026</a:t>
            </a:fld>
            <a:endParaRPr lang="en-US"/>
          </a:p>
        </p:txBody>
      </p:sp>
      <p:sp>
        <p:nvSpPr>
          <p:cNvPr id="5" name="Footer Placeholder 4">
            <a:extLst>
              <a:ext uri="{FF2B5EF4-FFF2-40B4-BE49-F238E27FC236}">
                <a16:creationId xmlns:a16="http://schemas.microsoft.com/office/drawing/2014/main" id="{9015A7EA-E9D7-971D-1F85-E8A8E6D72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0FFEFE-F539-78CF-E6F2-FA98871CE8EE}"/>
              </a:ext>
            </a:extLst>
          </p:cNvPr>
          <p:cNvSpPr>
            <a:spLocks noGrp="1"/>
          </p:cNvSpPr>
          <p:nvPr>
            <p:ph type="sldNum" sz="quarter" idx="12"/>
          </p:nvPr>
        </p:nvSpPr>
        <p:spPr/>
        <p:txBody>
          <a:bodyPr/>
          <a:lstStyle>
            <a:lvl1pPr>
              <a:defRPr/>
            </a:lvl1pPr>
          </a:lstStyle>
          <a:p>
            <a:pPr>
              <a:defRPr/>
            </a:pPr>
            <a:fld id="{1F619A9C-9BF8-8742-A445-D96122FE8671}" type="slidenum">
              <a:rPr lang="en-US"/>
              <a:pPr>
                <a:defRPr/>
              </a:pPr>
              <a:t>‹#›</a:t>
            </a:fld>
            <a:endParaRPr lang="en-US"/>
          </a:p>
        </p:txBody>
      </p:sp>
    </p:spTree>
    <p:extLst>
      <p:ext uri="{BB962C8B-B14F-4D97-AF65-F5344CB8AC3E}">
        <p14:creationId xmlns:p14="http://schemas.microsoft.com/office/powerpoint/2010/main" val="21951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5AC7-1C4A-C1D6-1465-F386D5E64677}"/>
              </a:ext>
            </a:extLst>
          </p:cNvPr>
          <p:cNvSpPr>
            <a:spLocks noGrp="1"/>
          </p:cNvSpPr>
          <p:nvPr>
            <p:ph type="dt" sz="half" idx="10"/>
          </p:nvPr>
        </p:nvSpPr>
        <p:spPr/>
        <p:txBody>
          <a:bodyPr/>
          <a:lstStyle>
            <a:lvl1pPr>
              <a:defRPr/>
            </a:lvl1pPr>
          </a:lstStyle>
          <a:p>
            <a:pPr>
              <a:defRPr/>
            </a:pPr>
            <a:fld id="{660B28DC-1924-E84C-8F68-9C49C39DDC75}" type="datetimeFigureOut">
              <a:rPr lang="en-US"/>
              <a:pPr>
                <a:defRPr/>
              </a:pPr>
              <a:t>4/22/2026</a:t>
            </a:fld>
            <a:endParaRPr lang="en-US"/>
          </a:p>
        </p:txBody>
      </p:sp>
      <p:sp>
        <p:nvSpPr>
          <p:cNvPr id="5" name="Footer Placeholder 4">
            <a:extLst>
              <a:ext uri="{FF2B5EF4-FFF2-40B4-BE49-F238E27FC236}">
                <a16:creationId xmlns:a16="http://schemas.microsoft.com/office/drawing/2014/main" id="{69778B83-03CD-F06A-567A-7C1CC3570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48A845-0773-CFE5-A333-0D8A7D692CA4}"/>
              </a:ext>
            </a:extLst>
          </p:cNvPr>
          <p:cNvSpPr>
            <a:spLocks noGrp="1"/>
          </p:cNvSpPr>
          <p:nvPr>
            <p:ph type="sldNum" sz="quarter" idx="12"/>
          </p:nvPr>
        </p:nvSpPr>
        <p:spPr/>
        <p:txBody>
          <a:bodyPr/>
          <a:lstStyle>
            <a:lvl1pPr>
              <a:defRPr/>
            </a:lvl1pPr>
          </a:lstStyle>
          <a:p>
            <a:pPr>
              <a:defRPr/>
            </a:pPr>
            <a:fld id="{215C3D79-86E9-0945-BAD0-FB820F316194}" type="slidenum">
              <a:rPr lang="en-US"/>
              <a:pPr>
                <a:defRPr/>
              </a:pPr>
              <a:t>‹#›</a:t>
            </a:fld>
            <a:endParaRPr lang="en-US"/>
          </a:p>
        </p:txBody>
      </p:sp>
    </p:spTree>
    <p:extLst>
      <p:ext uri="{BB962C8B-B14F-4D97-AF65-F5344CB8AC3E}">
        <p14:creationId xmlns:p14="http://schemas.microsoft.com/office/powerpoint/2010/main" val="29273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5AA65-26E5-4821-FD5D-6E7558514D21}"/>
              </a:ext>
            </a:extLst>
          </p:cNvPr>
          <p:cNvSpPr>
            <a:spLocks noGrp="1"/>
          </p:cNvSpPr>
          <p:nvPr>
            <p:ph type="dt" sz="half" idx="10"/>
          </p:nvPr>
        </p:nvSpPr>
        <p:spPr/>
        <p:txBody>
          <a:bodyPr/>
          <a:lstStyle>
            <a:lvl1pPr>
              <a:defRPr/>
            </a:lvl1pPr>
          </a:lstStyle>
          <a:p>
            <a:pPr>
              <a:defRPr/>
            </a:pPr>
            <a:fld id="{745538B0-E7E7-C740-8330-EB6FE8A25DF0}" type="datetimeFigureOut">
              <a:rPr lang="en-US"/>
              <a:pPr>
                <a:defRPr/>
              </a:pPr>
              <a:t>4/22/2026</a:t>
            </a:fld>
            <a:endParaRPr lang="en-US"/>
          </a:p>
        </p:txBody>
      </p:sp>
      <p:sp>
        <p:nvSpPr>
          <p:cNvPr id="5" name="Footer Placeholder 4">
            <a:extLst>
              <a:ext uri="{FF2B5EF4-FFF2-40B4-BE49-F238E27FC236}">
                <a16:creationId xmlns:a16="http://schemas.microsoft.com/office/drawing/2014/main" id="{60320B1E-74D8-E560-A356-0757B92FD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2EC1D5-D699-58AF-9D4C-3EC793054DF9}"/>
              </a:ext>
            </a:extLst>
          </p:cNvPr>
          <p:cNvSpPr>
            <a:spLocks noGrp="1"/>
          </p:cNvSpPr>
          <p:nvPr>
            <p:ph type="sldNum" sz="quarter" idx="12"/>
          </p:nvPr>
        </p:nvSpPr>
        <p:spPr/>
        <p:txBody>
          <a:bodyPr/>
          <a:lstStyle>
            <a:lvl1pPr>
              <a:defRPr/>
            </a:lvl1pPr>
          </a:lstStyle>
          <a:p>
            <a:pPr>
              <a:defRPr/>
            </a:pPr>
            <a:fld id="{A2C9B508-1264-E14C-9860-573B541F341A}" type="slidenum">
              <a:rPr lang="en-US"/>
              <a:pPr>
                <a:defRPr/>
              </a:pPr>
              <a:t>‹#›</a:t>
            </a:fld>
            <a:endParaRPr lang="en-US"/>
          </a:p>
        </p:txBody>
      </p:sp>
    </p:spTree>
    <p:extLst>
      <p:ext uri="{BB962C8B-B14F-4D97-AF65-F5344CB8AC3E}">
        <p14:creationId xmlns:p14="http://schemas.microsoft.com/office/powerpoint/2010/main" val="15409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243449-0D92-6CDE-7E57-2DB8C31E43E4}"/>
              </a:ext>
            </a:extLst>
          </p:cNvPr>
          <p:cNvSpPr>
            <a:spLocks noGrp="1"/>
          </p:cNvSpPr>
          <p:nvPr>
            <p:ph type="dt" sz="half" idx="10"/>
          </p:nvPr>
        </p:nvSpPr>
        <p:spPr/>
        <p:txBody>
          <a:bodyPr/>
          <a:lstStyle>
            <a:lvl1pPr>
              <a:defRPr/>
            </a:lvl1pPr>
          </a:lstStyle>
          <a:p>
            <a:pPr>
              <a:defRPr/>
            </a:pPr>
            <a:fld id="{892E0D84-5C88-8543-9C13-C3760741CB5A}" type="datetimeFigureOut">
              <a:rPr lang="en-US"/>
              <a:pPr>
                <a:defRPr/>
              </a:pPr>
              <a:t>4/22/2026</a:t>
            </a:fld>
            <a:endParaRPr lang="en-US"/>
          </a:p>
        </p:txBody>
      </p:sp>
      <p:sp>
        <p:nvSpPr>
          <p:cNvPr id="6" name="Footer Placeholder 4">
            <a:extLst>
              <a:ext uri="{FF2B5EF4-FFF2-40B4-BE49-F238E27FC236}">
                <a16:creationId xmlns:a16="http://schemas.microsoft.com/office/drawing/2014/main" id="{62780826-0F23-1BEA-5674-EA507D0A75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FDD89-69AC-B9D3-1865-743FD2B0AA13}"/>
              </a:ext>
            </a:extLst>
          </p:cNvPr>
          <p:cNvSpPr>
            <a:spLocks noGrp="1"/>
          </p:cNvSpPr>
          <p:nvPr>
            <p:ph type="sldNum" sz="quarter" idx="12"/>
          </p:nvPr>
        </p:nvSpPr>
        <p:spPr/>
        <p:txBody>
          <a:bodyPr/>
          <a:lstStyle>
            <a:lvl1pPr>
              <a:defRPr/>
            </a:lvl1pPr>
          </a:lstStyle>
          <a:p>
            <a:pPr>
              <a:defRPr/>
            </a:pPr>
            <a:fld id="{3CEB5611-38C2-1741-B260-005C6D6553A5}" type="slidenum">
              <a:rPr lang="en-US"/>
              <a:pPr>
                <a:defRPr/>
              </a:pPr>
              <a:t>‹#›</a:t>
            </a:fld>
            <a:endParaRPr lang="en-US"/>
          </a:p>
        </p:txBody>
      </p:sp>
    </p:spTree>
    <p:extLst>
      <p:ext uri="{BB962C8B-B14F-4D97-AF65-F5344CB8AC3E}">
        <p14:creationId xmlns:p14="http://schemas.microsoft.com/office/powerpoint/2010/main" val="123900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EA9B58-F3AE-1EAD-A7DA-15567FD3D567}"/>
              </a:ext>
            </a:extLst>
          </p:cNvPr>
          <p:cNvSpPr>
            <a:spLocks noGrp="1"/>
          </p:cNvSpPr>
          <p:nvPr>
            <p:ph type="dt" sz="half" idx="10"/>
          </p:nvPr>
        </p:nvSpPr>
        <p:spPr/>
        <p:txBody>
          <a:bodyPr/>
          <a:lstStyle>
            <a:lvl1pPr>
              <a:defRPr/>
            </a:lvl1pPr>
          </a:lstStyle>
          <a:p>
            <a:pPr>
              <a:defRPr/>
            </a:pPr>
            <a:fld id="{AB3E4304-26D9-C44B-B705-109167445730}" type="datetimeFigureOut">
              <a:rPr lang="en-US"/>
              <a:pPr>
                <a:defRPr/>
              </a:pPr>
              <a:t>4/22/2026</a:t>
            </a:fld>
            <a:endParaRPr lang="en-US"/>
          </a:p>
        </p:txBody>
      </p:sp>
      <p:sp>
        <p:nvSpPr>
          <p:cNvPr id="8" name="Footer Placeholder 4">
            <a:extLst>
              <a:ext uri="{FF2B5EF4-FFF2-40B4-BE49-F238E27FC236}">
                <a16:creationId xmlns:a16="http://schemas.microsoft.com/office/drawing/2014/main" id="{C452C723-2F94-F571-F66D-91B0DDD82A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B25D09-C5F8-9C43-57DD-1A2218D44A12}"/>
              </a:ext>
            </a:extLst>
          </p:cNvPr>
          <p:cNvSpPr>
            <a:spLocks noGrp="1"/>
          </p:cNvSpPr>
          <p:nvPr>
            <p:ph type="sldNum" sz="quarter" idx="12"/>
          </p:nvPr>
        </p:nvSpPr>
        <p:spPr/>
        <p:txBody>
          <a:bodyPr/>
          <a:lstStyle>
            <a:lvl1pPr>
              <a:defRPr/>
            </a:lvl1pPr>
          </a:lstStyle>
          <a:p>
            <a:pPr>
              <a:defRPr/>
            </a:pPr>
            <a:fld id="{31F620FA-0B29-3648-A9BA-D4454B6ADE7A}" type="slidenum">
              <a:rPr lang="en-US"/>
              <a:pPr>
                <a:defRPr/>
              </a:pPr>
              <a:t>‹#›</a:t>
            </a:fld>
            <a:endParaRPr lang="en-US"/>
          </a:p>
        </p:txBody>
      </p:sp>
    </p:spTree>
    <p:extLst>
      <p:ext uri="{BB962C8B-B14F-4D97-AF65-F5344CB8AC3E}">
        <p14:creationId xmlns:p14="http://schemas.microsoft.com/office/powerpoint/2010/main" val="384257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F33A1B-913F-7808-F2C9-1AB29652ABD4}"/>
              </a:ext>
            </a:extLst>
          </p:cNvPr>
          <p:cNvSpPr>
            <a:spLocks noGrp="1"/>
          </p:cNvSpPr>
          <p:nvPr>
            <p:ph type="dt" sz="half" idx="10"/>
          </p:nvPr>
        </p:nvSpPr>
        <p:spPr/>
        <p:txBody>
          <a:bodyPr/>
          <a:lstStyle>
            <a:lvl1pPr>
              <a:defRPr/>
            </a:lvl1pPr>
          </a:lstStyle>
          <a:p>
            <a:pPr>
              <a:defRPr/>
            </a:pPr>
            <a:fld id="{3C4F2934-BCDF-314C-9460-D47E2B047DE2}" type="datetimeFigureOut">
              <a:rPr lang="en-US"/>
              <a:pPr>
                <a:defRPr/>
              </a:pPr>
              <a:t>4/22/2026</a:t>
            </a:fld>
            <a:endParaRPr lang="en-US"/>
          </a:p>
        </p:txBody>
      </p:sp>
      <p:sp>
        <p:nvSpPr>
          <p:cNvPr id="4" name="Footer Placeholder 4">
            <a:extLst>
              <a:ext uri="{FF2B5EF4-FFF2-40B4-BE49-F238E27FC236}">
                <a16:creationId xmlns:a16="http://schemas.microsoft.com/office/drawing/2014/main" id="{BFB0A69C-EFA4-4AC3-BAF7-A1946C7E93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A5CF61-1A94-3AF1-C0F8-B1EB2566204F}"/>
              </a:ext>
            </a:extLst>
          </p:cNvPr>
          <p:cNvSpPr>
            <a:spLocks noGrp="1"/>
          </p:cNvSpPr>
          <p:nvPr>
            <p:ph type="sldNum" sz="quarter" idx="12"/>
          </p:nvPr>
        </p:nvSpPr>
        <p:spPr/>
        <p:txBody>
          <a:bodyPr/>
          <a:lstStyle>
            <a:lvl1pPr>
              <a:defRPr/>
            </a:lvl1pPr>
          </a:lstStyle>
          <a:p>
            <a:pPr>
              <a:defRPr/>
            </a:pPr>
            <a:fld id="{136230FD-2F91-2443-8D5A-28AD53684561}" type="slidenum">
              <a:rPr lang="en-US"/>
              <a:pPr>
                <a:defRPr/>
              </a:pPr>
              <a:t>‹#›</a:t>
            </a:fld>
            <a:endParaRPr lang="en-US"/>
          </a:p>
        </p:txBody>
      </p:sp>
    </p:spTree>
    <p:extLst>
      <p:ext uri="{BB962C8B-B14F-4D97-AF65-F5344CB8AC3E}">
        <p14:creationId xmlns:p14="http://schemas.microsoft.com/office/powerpoint/2010/main" val="41638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E7BD19-8ACA-0D93-D519-DD1C57EA5CBA}"/>
              </a:ext>
            </a:extLst>
          </p:cNvPr>
          <p:cNvSpPr>
            <a:spLocks noGrp="1"/>
          </p:cNvSpPr>
          <p:nvPr>
            <p:ph type="dt" sz="half" idx="10"/>
          </p:nvPr>
        </p:nvSpPr>
        <p:spPr/>
        <p:txBody>
          <a:bodyPr/>
          <a:lstStyle>
            <a:lvl1pPr>
              <a:defRPr/>
            </a:lvl1pPr>
          </a:lstStyle>
          <a:p>
            <a:pPr>
              <a:defRPr/>
            </a:pPr>
            <a:fld id="{9B19C7CB-9256-864D-B4D1-E22E19E2012D}" type="datetimeFigureOut">
              <a:rPr lang="en-US"/>
              <a:pPr>
                <a:defRPr/>
              </a:pPr>
              <a:t>4/22/2026</a:t>
            </a:fld>
            <a:endParaRPr lang="en-US"/>
          </a:p>
        </p:txBody>
      </p:sp>
      <p:sp>
        <p:nvSpPr>
          <p:cNvPr id="3" name="Footer Placeholder 4">
            <a:extLst>
              <a:ext uri="{FF2B5EF4-FFF2-40B4-BE49-F238E27FC236}">
                <a16:creationId xmlns:a16="http://schemas.microsoft.com/office/drawing/2014/main" id="{50EE67AC-A247-3F86-EA52-3878508A81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9EDFE0-C59B-98FB-741D-4C3FC42ED430}"/>
              </a:ext>
            </a:extLst>
          </p:cNvPr>
          <p:cNvSpPr>
            <a:spLocks noGrp="1"/>
          </p:cNvSpPr>
          <p:nvPr>
            <p:ph type="sldNum" sz="quarter" idx="12"/>
          </p:nvPr>
        </p:nvSpPr>
        <p:spPr/>
        <p:txBody>
          <a:bodyPr/>
          <a:lstStyle>
            <a:lvl1pPr>
              <a:defRPr/>
            </a:lvl1pPr>
          </a:lstStyle>
          <a:p>
            <a:pPr>
              <a:defRPr/>
            </a:pPr>
            <a:fld id="{DB11598D-3D3D-6745-B2F5-E7DA54E14D3F}" type="slidenum">
              <a:rPr lang="en-US"/>
              <a:pPr>
                <a:defRPr/>
              </a:pPr>
              <a:t>‹#›</a:t>
            </a:fld>
            <a:endParaRPr lang="en-US"/>
          </a:p>
        </p:txBody>
      </p:sp>
    </p:spTree>
    <p:extLst>
      <p:ext uri="{BB962C8B-B14F-4D97-AF65-F5344CB8AC3E}">
        <p14:creationId xmlns:p14="http://schemas.microsoft.com/office/powerpoint/2010/main" val="215481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E71DDC-8E86-3CD2-432F-FC817ADF2BB7}"/>
              </a:ext>
            </a:extLst>
          </p:cNvPr>
          <p:cNvSpPr>
            <a:spLocks noGrp="1"/>
          </p:cNvSpPr>
          <p:nvPr>
            <p:ph type="dt" sz="half" idx="10"/>
          </p:nvPr>
        </p:nvSpPr>
        <p:spPr/>
        <p:txBody>
          <a:bodyPr/>
          <a:lstStyle>
            <a:lvl1pPr>
              <a:defRPr/>
            </a:lvl1pPr>
          </a:lstStyle>
          <a:p>
            <a:pPr>
              <a:defRPr/>
            </a:pPr>
            <a:fld id="{2F164DB0-A9E5-EF48-86EB-E6BFBA5936D3}" type="datetimeFigureOut">
              <a:rPr lang="en-US"/>
              <a:pPr>
                <a:defRPr/>
              </a:pPr>
              <a:t>4/22/2026</a:t>
            </a:fld>
            <a:endParaRPr lang="en-US"/>
          </a:p>
        </p:txBody>
      </p:sp>
      <p:sp>
        <p:nvSpPr>
          <p:cNvPr id="6" name="Footer Placeholder 4">
            <a:extLst>
              <a:ext uri="{FF2B5EF4-FFF2-40B4-BE49-F238E27FC236}">
                <a16:creationId xmlns:a16="http://schemas.microsoft.com/office/drawing/2014/main" id="{B5513818-C719-72CF-26F3-97EEE25710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1C595-AD46-D32E-734A-3BE68B8A875A}"/>
              </a:ext>
            </a:extLst>
          </p:cNvPr>
          <p:cNvSpPr>
            <a:spLocks noGrp="1"/>
          </p:cNvSpPr>
          <p:nvPr>
            <p:ph type="sldNum" sz="quarter" idx="12"/>
          </p:nvPr>
        </p:nvSpPr>
        <p:spPr/>
        <p:txBody>
          <a:bodyPr/>
          <a:lstStyle>
            <a:lvl1pPr>
              <a:defRPr/>
            </a:lvl1pPr>
          </a:lstStyle>
          <a:p>
            <a:pPr>
              <a:defRPr/>
            </a:pPr>
            <a:fld id="{7960DCB4-B733-284E-9B1B-EF7A077193CF}" type="slidenum">
              <a:rPr lang="en-US"/>
              <a:pPr>
                <a:defRPr/>
              </a:pPr>
              <a:t>‹#›</a:t>
            </a:fld>
            <a:endParaRPr lang="en-US"/>
          </a:p>
        </p:txBody>
      </p:sp>
    </p:spTree>
    <p:extLst>
      <p:ext uri="{BB962C8B-B14F-4D97-AF65-F5344CB8AC3E}">
        <p14:creationId xmlns:p14="http://schemas.microsoft.com/office/powerpoint/2010/main" val="188749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C60C12-C1D2-DCE5-394B-E31F124280D7}"/>
              </a:ext>
            </a:extLst>
          </p:cNvPr>
          <p:cNvSpPr>
            <a:spLocks noGrp="1"/>
          </p:cNvSpPr>
          <p:nvPr>
            <p:ph type="dt" sz="half" idx="10"/>
          </p:nvPr>
        </p:nvSpPr>
        <p:spPr/>
        <p:txBody>
          <a:bodyPr/>
          <a:lstStyle>
            <a:lvl1pPr>
              <a:defRPr/>
            </a:lvl1pPr>
          </a:lstStyle>
          <a:p>
            <a:pPr>
              <a:defRPr/>
            </a:pPr>
            <a:fld id="{F9D46EA2-B48D-434F-BDDD-2C3D3AA99FF2}" type="datetimeFigureOut">
              <a:rPr lang="en-US"/>
              <a:pPr>
                <a:defRPr/>
              </a:pPr>
              <a:t>4/22/2026</a:t>
            </a:fld>
            <a:endParaRPr lang="en-US"/>
          </a:p>
        </p:txBody>
      </p:sp>
      <p:sp>
        <p:nvSpPr>
          <p:cNvPr id="6" name="Footer Placeholder 4">
            <a:extLst>
              <a:ext uri="{FF2B5EF4-FFF2-40B4-BE49-F238E27FC236}">
                <a16:creationId xmlns:a16="http://schemas.microsoft.com/office/drawing/2014/main" id="{5DAD634A-DA36-37CA-1FFD-6B0FAADCF2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3FCF1-2801-59DD-23E6-0CBCBD8234C2}"/>
              </a:ext>
            </a:extLst>
          </p:cNvPr>
          <p:cNvSpPr>
            <a:spLocks noGrp="1"/>
          </p:cNvSpPr>
          <p:nvPr>
            <p:ph type="sldNum" sz="quarter" idx="12"/>
          </p:nvPr>
        </p:nvSpPr>
        <p:spPr/>
        <p:txBody>
          <a:bodyPr/>
          <a:lstStyle>
            <a:lvl1pPr>
              <a:defRPr/>
            </a:lvl1pPr>
          </a:lstStyle>
          <a:p>
            <a:pPr>
              <a:defRPr/>
            </a:pPr>
            <a:fld id="{9CDF8BEF-7306-EA45-86F3-68E9A86BBEAD}" type="slidenum">
              <a:rPr lang="en-US"/>
              <a:pPr>
                <a:defRPr/>
              </a:pPr>
              <a:t>‹#›</a:t>
            </a:fld>
            <a:endParaRPr lang="en-US"/>
          </a:p>
        </p:txBody>
      </p:sp>
    </p:spTree>
    <p:extLst>
      <p:ext uri="{BB962C8B-B14F-4D97-AF65-F5344CB8AC3E}">
        <p14:creationId xmlns:p14="http://schemas.microsoft.com/office/powerpoint/2010/main" val="3659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F40B3-103C-77FC-9D1F-10337858866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BB33DD-6341-4303-2A43-71B3CC8C19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0ED1E1A-776F-C30F-007B-041C75856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086090-238F-9D45-8DB5-4C59E5F2A6AC}" type="datetimeFigureOut">
              <a:rPr lang="en-US"/>
              <a:pPr>
                <a:defRPr/>
              </a:pPr>
              <a:t>4/22/2026</a:t>
            </a:fld>
            <a:endParaRPr lang="en-US"/>
          </a:p>
        </p:txBody>
      </p:sp>
      <p:sp>
        <p:nvSpPr>
          <p:cNvPr id="5" name="Footer Placeholder 4">
            <a:extLst>
              <a:ext uri="{FF2B5EF4-FFF2-40B4-BE49-F238E27FC236}">
                <a16:creationId xmlns:a16="http://schemas.microsoft.com/office/drawing/2014/main" id="{C06696F7-2E4F-3B48-6AC7-CD5150EAF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CE3B959-5CA0-F205-B3AD-7BC64C0C5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E4D94E1-AB0B-3648-8F43-76D2ED03DB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1979"/>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975D594-84D3-8B9A-2BF3-FC658352E6D3}"/>
              </a:ext>
            </a:extLst>
          </p:cNvPr>
          <p:cNvSpPr>
            <a:spLocks noGrp="1" noChangeArrowheads="1"/>
          </p:cNvSpPr>
          <p:nvPr>
            <p:ph type="ctrTitle"/>
          </p:nvPr>
        </p:nvSpPr>
        <p:spPr>
          <a:xfrm>
            <a:off x="758258" y="2301425"/>
            <a:ext cx="10845580" cy="1028700"/>
          </a:xfrm>
        </p:spPr>
        <p:txBody>
          <a:bodyPr anchor="ctr"/>
          <a:lstStyle/>
          <a:p>
            <a:pPr algn="l">
              <a:lnSpc>
                <a:spcPts val="7620"/>
              </a:lnSpc>
            </a:pPr>
            <a:r>
              <a:rPr lang="en-US" altLang="en-US" spc="-150" dirty="0">
                <a:solidFill>
                  <a:schemeClr val="bg1"/>
                </a:solidFill>
                <a:latin typeface="Aktiv Grotesk Black"/>
                <a:cs typeface="Aktiv Grotesk Black"/>
              </a:rPr>
              <a:t>JAGGAER PROCUREMENT FORM TRAINING GUIDE</a:t>
            </a:r>
          </a:p>
        </p:txBody>
      </p:sp>
      <p:sp>
        <p:nvSpPr>
          <p:cNvPr id="6" name="TextBox 5">
            <a:extLst>
              <a:ext uri="{FF2B5EF4-FFF2-40B4-BE49-F238E27FC236}">
                <a16:creationId xmlns:a16="http://schemas.microsoft.com/office/drawing/2014/main" id="{F78BBAF0-59BF-B172-B4E9-3FF6B64D9DB9}"/>
              </a:ext>
            </a:extLst>
          </p:cNvPr>
          <p:cNvSpPr txBox="1"/>
          <p:nvPr/>
        </p:nvSpPr>
        <p:spPr>
          <a:xfrm>
            <a:off x="827169" y="4277097"/>
            <a:ext cx="2505075" cy="277812"/>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sz="1200" spc="300" dirty="0">
                <a:solidFill>
                  <a:schemeClr val="bg1">
                    <a:lumMod val="75000"/>
                  </a:schemeClr>
                </a:solidFill>
                <a:latin typeface="Aktiv Grotesk Light"/>
                <a:ea typeface="Aktiv Grotesk Light"/>
                <a:cs typeface="Aktiv Grotesk Light"/>
              </a:rPr>
              <a:t>August 2025</a:t>
            </a:r>
          </a:p>
        </p:txBody>
      </p:sp>
      <p:grpSp>
        <p:nvGrpSpPr>
          <p:cNvPr id="5" name="Group 4">
            <a:extLst>
              <a:ext uri="{FF2B5EF4-FFF2-40B4-BE49-F238E27FC236}">
                <a16:creationId xmlns:a16="http://schemas.microsoft.com/office/drawing/2014/main" id="{6C2C8758-52A1-567B-3431-D36BFB6B9310}"/>
              </a:ext>
            </a:extLst>
          </p:cNvPr>
          <p:cNvGrpSpPr>
            <a:grpSpLocks noChangeAspect="1"/>
          </p:cNvGrpSpPr>
          <p:nvPr/>
        </p:nvGrpSpPr>
        <p:grpSpPr>
          <a:xfrm>
            <a:off x="8155486" y="3583972"/>
            <a:ext cx="4044903" cy="3282417"/>
            <a:chOff x="8147097" y="3575583"/>
            <a:chExt cx="4044903" cy="3282417"/>
          </a:xfrm>
        </p:grpSpPr>
        <p:pic>
          <p:nvPicPr>
            <p:cNvPr id="2" name="Picture 1">
              <a:extLst>
                <a:ext uri="{FF2B5EF4-FFF2-40B4-BE49-F238E27FC236}">
                  <a16:creationId xmlns:a16="http://schemas.microsoft.com/office/drawing/2014/main" id="{FB35DE4D-2B30-8B61-74E2-DFED3E4A86D7}"/>
                </a:ext>
              </a:extLst>
            </p:cNvPr>
            <p:cNvPicPr>
              <a:picLocks noChangeAspect="1"/>
            </p:cNvPicPr>
            <p:nvPr/>
          </p:nvPicPr>
          <p:blipFill>
            <a:blip r:embed="rId2"/>
            <a:stretch>
              <a:fillRect/>
            </a:stretch>
          </p:blipFill>
          <p:spPr>
            <a:xfrm>
              <a:off x="8147097" y="6375227"/>
              <a:ext cx="1236847" cy="187401"/>
            </a:xfrm>
            <a:prstGeom prst="rect">
              <a:avLst/>
            </a:prstGeom>
          </p:spPr>
        </p:pic>
        <p:sp>
          <p:nvSpPr>
            <p:cNvPr id="3" name="Rectangle 3">
              <a:extLst>
                <a:ext uri="{FF2B5EF4-FFF2-40B4-BE49-F238E27FC236}">
                  <a16:creationId xmlns:a16="http://schemas.microsoft.com/office/drawing/2014/main" id="{F843B3F4-0848-DFDA-6D26-BF0257E42F5D}"/>
                </a:ext>
              </a:extLst>
            </p:cNvPr>
            <p:cNvSpPr/>
            <p:nvPr/>
          </p:nvSpPr>
          <p:spPr>
            <a:xfrm>
              <a:off x="9235669" y="3575583"/>
              <a:ext cx="2956331" cy="3282417"/>
            </a:xfrm>
            <a:custGeom>
              <a:avLst/>
              <a:gdLst>
                <a:gd name="connsiteX0" fmla="*/ 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0 w 3275542"/>
                <a:gd name="connsiteY4" fmla="*/ 0 h 3275542"/>
                <a:gd name="connsiteX0" fmla="*/ 312821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3128210 w 3275542"/>
                <a:gd name="connsiteY4" fmla="*/ 0 h 3275542"/>
                <a:gd name="connsiteX0" fmla="*/ 2956331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3275542"/>
                <a:gd name="connsiteY0" fmla="*/ 0 h 3275542"/>
                <a:gd name="connsiteX1" fmla="*/ 2952409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2956331"/>
                <a:gd name="connsiteY0" fmla="*/ 0 h 3282417"/>
                <a:gd name="connsiteX1" fmla="*/ 2952409 w 2956331"/>
                <a:gd name="connsiteY1" fmla="*/ 0 h 3282417"/>
                <a:gd name="connsiteX2" fmla="*/ 2952408 w 2956331"/>
                <a:gd name="connsiteY2" fmla="*/ 3282417 h 3282417"/>
                <a:gd name="connsiteX3" fmla="*/ 0 w 2956331"/>
                <a:gd name="connsiteY3" fmla="*/ 3275542 h 3282417"/>
                <a:gd name="connsiteX4" fmla="*/ 2956331 w 2956331"/>
                <a:gd name="connsiteY4" fmla="*/ 0 h 328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331" h="3282417">
                  <a:moveTo>
                    <a:pt x="2956331" y="0"/>
                  </a:moveTo>
                  <a:lnTo>
                    <a:pt x="2952409" y="0"/>
                  </a:lnTo>
                  <a:cubicBezTo>
                    <a:pt x="2952409" y="1094139"/>
                    <a:pt x="2952408" y="2188278"/>
                    <a:pt x="2952408" y="3282417"/>
                  </a:cubicBezTo>
                  <a:lnTo>
                    <a:pt x="0" y="3275542"/>
                  </a:lnTo>
                  <a:lnTo>
                    <a:pt x="2956331" y="0"/>
                  </a:lnTo>
                  <a:close/>
                </a:path>
              </a:pathLst>
            </a:custGeom>
            <a:solidFill>
              <a:srgbClr val="4D1979"/>
            </a:solidFill>
            <a:ln>
              <a:noFill/>
            </a:ln>
            <a:effectLst>
              <a:innerShdw blurRad="762000" dist="254000" dir="13500000">
                <a:prstClr val="black">
                  <a:alpha val="1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A4FF7-2F0B-347D-1027-45F24D6D87D9}"/>
                </a:ext>
              </a:extLst>
            </p:cNvPr>
            <p:cNvPicPr>
              <a:picLocks noChangeAspect="1"/>
            </p:cNvPicPr>
            <p:nvPr/>
          </p:nvPicPr>
          <p:blipFill>
            <a:blip r:embed="rId3"/>
            <a:stretch>
              <a:fillRect/>
            </a:stretch>
          </p:blipFill>
          <p:spPr>
            <a:xfrm>
              <a:off x="10401635" y="5898911"/>
              <a:ext cx="1435602" cy="69208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D36E-6DE2-4469-9E9D-4C5DFB826A6C}"/>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Confirm the Shipping/delivery address and Accounting Codes are correct.  If they need to be revised select the “pencil” by those sections to revise. </a:t>
            </a:r>
          </a:p>
        </p:txBody>
      </p:sp>
      <p:pic>
        <p:nvPicPr>
          <p:cNvPr id="5" name="Content Placeholder 4">
            <a:extLst>
              <a:ext uri="{FF2B5EF4-FFF2-40B4-BE49-F238E27FC236}">
                <a16:creationId xmlns:a16="http://schemas.microsoft.com/office/drawing/2014/main" id="{3D385D09-25D3-49F7-B837-98A08E06B0E5}"/>
              </a:ext>
            </a:extLst>
          </p:cNvPr>
          <p:cNvPicPr>
            <a:picLocks noGrp="1" noChangeAspect="1"/>
          </p:cNvPicPr>
          <p:nvPr>
            <p:ph idx="1"/>
          </p:nvPr>
        </p:nvPicPr>
        <p:blipFill>
          <a:blip r:embed="rId2"/>
          <a:stretch>
            <a:fillRect/>
          </a:stretch>
        </p:blipFill>
        <p:spPr>
          <a:xfrm>
            <a:off x="838200" y="1897991"/>
            <a:ext cx="10515600" cy="2933985"/>
          </a:xfrm>
        </p:spPr>
      </p:pic>
      <p:pic>
        <p:nvPicPr>
          <p:cNvPr id="7" name="Picture 6">
            <a:extLst>
              <a:ext uri="{FF2B5EF4-FFF2-40B4-BE49-F238E27FC236}">
                <a16:creationId xmlns:a16="http://schemas.microsoft.com/office/drawing/2014/main" id="{4842D2BA-DEFD-4817-AFDC-434E5981064C}"/>
              </a:ext>
            </a:extLst>
          </p:cNvPr>
          <p:cNvPicPr>
            <a:picLocks noChangeAspect="1"/>
          </p:cNvPicPr>
          <p:nvPr/>
        </p:nvPicPr>
        <p:blipFill>
          <a:blip r:embed="rId3"/>
          <a:stretch>
            <a:fillRect/>
          </a:stretch>
        </p:blipFill>
        <p:spPr>
          <a:xfrm>
            <a:off x="838200" y="4938592"/>
            <a:ext cx="10515600" cy="1463167"/>
          </a:xfrm>
          <a:prstGeom prst="rect">
            <a:avLst/>
          </a:prstGeom>
        </p:spPr>
      </p:pic>
      <p:sp>
        <p:nvSpPr>
          <p:cNvPr id="8" name="Rectangle 7">
            <a:extLst>
              <a:ext uri="{FF2B5EF4-FFF2-40B4-BE49-F238E27FC236}">
                <a16:creationId xmlns:a16="http://schemas.microsoft.com/office/drawing/2014/main" id="{F6868612-7CD2-40C2-811B-CAE6AF554883}"/>
              </a:ext>
            </a:extLst>
          </p:cNvPr>
          <p:cNvSpPr/>
          <p:nvPr/>
        </p:nvSpPr>
        <p:spPr>
          <a:xfrm>
            <a:off x="4172989" y="1897991"/>
            <a:ext cx="3458095" cy="17346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52FDA-9937-4EBC-85EE-FB935F57F61B}"/>
              </a:ext>
            </a:extLst>
          </p:cNvPr>
          <p:cNvSpPr/>
          <p:nvPr/>
        </p:nvSpPr>
        <p:spPr>
          <a:xfrm>
            <a:off x="6999316" y="2011680"/>
            <a:ext cx="382386" cy="25769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F66132-1ACA-47D3-AB67-D81448409FAE}"/>
              </a:ext>
            </a:extLst>
          </p:cNvPr>
          <p:cNvSpPr/>
          <p:nvPr/>
        </p:nvSpPr>
        <p:spPr>
          <a:xfrm>
            <a:off x="1005840" y="5478087"/>
            <a:ext cx="8711738" cy="84789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43159-5A88-419E-B771-D9576E0407FD}"/>
              </a:ext>
            </a:extLst>
          </p:cNvPr>
          <p:cNvSpPr/>
          <p:nvPr/>
        </p:nvSpPr>
        <p:spPr>
          <a:xfrm>
            <a:off x="10449098" y="5104015"/>
            <a:ext cx="307571" cy="28263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Tree>
    <p:extLst>
      <p:ext uri="{BB962C8B-B14F-4D97-AF65-F5344CB8AC3E}">
        <p14:creationId xmlns:p14="http://schemas.microsoft.com/office/powerpoint/2010/main" val="829188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D083-04FA-44B9-8571-4729817355BE}"/>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A quote or other document must be attached to substantiate the purchase.  Select the “Attachments” tab at the top-middle to drag your document into the requisition.  Then select “Place Order” once completed.</a:t>
            </a:r>
          </a:p>
        </p:txBody>
      </p:sp>
      <p:pic>
        <p:nvPicPr>
          <p:cNvPr id="5" name="Content Placeholder 4">
            <a:extLst>
              <a:ext uri="{FF2B5EF4-FFF2-40B4-BE49-F238E27FC236}">
                <a16:creationId xmlns:a16="http://schemas.microsoft.com/office/drawing/2014/main" id="{427B493D-6FA7-4661-AB0F-03133100468F}"/>
              </a:ext>
            </a:extLst>
          </p:cNvPr>
          <p:cNvPicPr>
            <a:picLocks noGrp="1" noChangeAspect="1"/>
          </p:cNvPicPr>
          <p:nvPr>
            <p:ph idx="1"/>
          </p:nvPr>
        </p:nvPicPr>
        <p:blipFill>
          <a:blip r:embed="rId2"/>
          <a:stretch>
            <a:fillRect/>
          </a:stretch>
        </p:blipFill>
        <p:spPr>
          <a:xfrm>
            <a:off x="838200" y="1900518"/>
            <a:ext cx="10515600" cy="2510117"/>
          </a:xfrm>
        </p:spPr>
      </p:pic>
      <p:pic>
        <p:nvPicPr>
          <p:cNvPr id="7" name="Picture 6">
            <a:extLst>
              <a:ext uri="{FF2B5EF4-FFF2-40B4-BE49-F238E27FC236}">
                <a16:creationId xmlns:a16="http://schemas.microsoft.com/office/drawing/2014/main" id="{2462B54B-28FA-4D84-A7FF-DDD36D49B1D0}"/>
              </a:ext>
            </a:extLst>
          </p:cNvPr>
          <p:cNvPicPr>
            <a:picLocks noChangeAspect="1"/>
          </p:cNvPicPr>
          <p:nvPr/>
        </p:nvPicPr>
        <p:blipFill>
          <a:blip r:embed="rId3"/>
          <a:stretch>
            <a:fillRect/>
          </a:stretch>
        </p:blipFill>
        <p:spPr>
          <a:xfrm>
            <a:off x="838200" y="4620465"/>
            <a:ext cx="5257800" cy="2052918"/>
          </a:xfrm>
          <a:prstGeom prst="rect">
            <a:avLst/>
          </a:prstGeom>
        </p:spPr>
      </p:pic>
      <p:pic>
        <p:nvPicPr>
          <p:cNvPr id="9" name="Picture 8">
            <a:extLst>
              <a:ext uri="{FF2B5EF4-FFF2-40B4-BE49-F238E27FC236}">
                <a16:creationId xmlns:a16="http://schemas.microsoft.com/office/drawing/2014/main" id="{666E0DB0-4490-418B-B261-EFE00533CFFA}"/>
              </a:ext>
            </a:extLst>
          </p:cNvPr>
          <p:cNvPicPr>
            <a:picLocks noChangeAspect="1"/>
          </p:cNvPicPr>
          <p:nvPr/>
        </p:nvPicPr>
        <p:blipFill>
          <a:blip r:embed="rId4"/>
          <a:stretch>
            <a:fillRect/>
          </a:stretch>
        </p:blipFill>
        <p:spPr>
          <a:xfrm>
            <a:off x="6096000" y="4620465"/>
            <a:ext cx="5257800" cy="2052918"/>
          </a:xfrm>
          <a:prstGeom prst="rect">
            <a:avLst/>
          </a:prstGeom>
        </p:spPr>
      </p:pic>
      <p:sp>
        <p:nvSpPr>
          <p:cNvPr id="10" name="Rectangle 9">
            <a:extLst>
              <a:ext uri="{FF2B5EF4-FFF2-40B4-BE49-F238E27FC236}">
                <a16:creationId xmlns:a16="http://schemas.microsoft.com/office/drawing/2014/main" id="{C6258741-6675-4710-B608-817BA1955D7E}"/>
              </a:ext>
            </a:extLst>
          </p:cNvPr>
          <p:cNvSpPr/>
          <p:nvPr/>
        </p:nvSpPr>
        <p:spPr>
          <a:xfrm>
            <a:off x="3582785" y="2518756"/>
            <a:ext cx="1138844" cy="33250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663FD3-A36B-4838-BF69-D5E41FD58B6D}"/>
              </a:ext>
            </a:extLst>
          </p:cNvPr>
          <p:cNvSpPr/>
          <p:nvPr/>
        </p:nvSpPr>
        <p:spPr>
          <a:xfrm>
            <a:off x="8819804" y="3017520"/>
            <a:ext cx="2244436" cy="41148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1D73A1-0321-4800-9A97-87CBBB9950CF}"/>
              </a:ext>
            </a:extLst>
          </p:cNvPr>
          <p:cNvSpPr/>
          <p:nvPr/>
        </p:nvSpPr>
        <p:spPr>
          <a:xfrm>
            <a:off x="2709949" y="5345084"/>
            <a:ext cx="3183775" cy="62345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473AB8-794E-41CF-94ED-FCF1313DA1DF}"/>
              </a:ext>
            </a:extLst>
          </p:cNvPr>
          <p:cNvSpPr/>
          <p:nvPr/>
        </p:nvSpPr>
        <p:spPr>
          <a:xfrm>
            <a:off x="10099965" y="5162204"/>
            <a:ext cx="1163780" cy="54864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72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EB62-4738-4C19-AA15-1EBCD5E3ABB7}"/>
              </a:ext>
            </a:extLst>
          </p:cNvPr>
          <p:cNvSpPr>
            <a:spLocks noGrp="1"/>
          </p:cNvSpPr>
          <p:nvPr>
            <p:ph type="title"/>
          </p:nvPr>
        </p:nvSpPr>
        <p:spPr/>
        <p:txBody>
          <a:bodyPr/>
          <a:lstStyle/>
          <a:p>
            <a:pPr algn="ctr"/>
            <a:r>
              <a:rPr lang="en-US" b="1" dirty="0">
                <a:latin typeface="Arial Black" panose="020B0A04020102020204" pitchFamily="34" charset="0"/>
              </a:rPr>
              <a:t>FINAL STEP</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C4DEFCC4-EF07-42F7-997C-A85F43B2F2EB}"/>
              </a:ext>
            </a:extLst>
          </p:cNvPr>
          <p:cNvSpPr>
            <a:spLocks noGrp="1"/>
          </p:cNvSpPr>
          <p:nvPr>
            <p:ph idx="1"/>
          </p:nvPr>
        </p:nvSpPr>
        <p:spPr/>
        <p:txBody>
          <a:bodyPr/>
          <a:lstStyle/>
          <a:p>
            <a:pPr marL="0" indent="0" algn="ctr">
              <a:buNone/>
            </a:pPr>
            <a:r>
              <a:rPr lang="en-US" b="1" u="sng" dirty="0">
                <a:latin typeface="Arial" panose="020B0604020202020204" pitchFamily="34" charset="0"/>
                <a:cs typeface="Arial" panose="020B0604020202020204" pitchFamily="34" charset="0"/>
              </a:rPr>
              <a:t>Manual Invoice Process</a:t>
            </a:r>
          </a:p>
          <a:p>
            <a:pPr marL="0" indent="0" algn="ctr">
              <a:buNone/>
            </a:pPr>
            <a:endParaRPr lang="en-US" dirty="0"/>
          </a:p>
          <a:p>
            <a:pPr marL="0" marR="0" indent="0">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NOTE: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BE SURE TO WRITE THE ORIGINAL PURCHASE ORDER NUMBER ON THE INVOICE IF NOT ALREADY IDENTIFIED.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Locate </a:t>
            </a:r>
            <a:r>
              <a:rPr lang="en-US" sz="1800" dirty="0">
                <a:solidFill>
                  <a:srgbClr val="000000"/>
                </a:solidFill>
                <a:latin typeface="Aptos"/>
                <a:ea typeface="Times New Roman" panose="02020603050405020304" pitchFamily="18" charset="0"/>
                <a:cs typeface="Times New Roman" panose="02020603050405020304" pitchFamily="18" charset="0"/>
              </a:rPr>
              <a:t>your purchase order (</a:t>
            </a:r>
            <a:r>
              <a:rPr lang="en-US" sz="1800" dirty="0">
                <a:solidFill>
                  <a:srgbClr val="000000"/>
                </a:solidFill>
                <a:effectLst/>
                <a:latin typeface="Aptos"/>
                <a:ea typeface="Times New Roman" panose="02020603050405020304" pitchFamily="18" charset="0"/>
                <a:cs typeface="Times New Roman" panose="02020603050405020304" pitchFamily="18" charset="0"/>
              </a:rPr>
              <a:t>PO) in Jaggaer</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to the 'Invoices' tab at the top. Click the “+” sign. </a:t>
            </a:r>
          </a:p>
          <a:p>
            <a:pPr marL="342900" indent="-342900" algn="just">
              <a:spcBef>
                <a:spcPts val="0"/>
              </a:spcBef>
              <a:spcAft>
                <a:spcPts val="0"/>
              </a:spcAft>
              <a:buFont typeface="+mj-lt"/>
              <a:buAutoNum type="arabicParenR"/>
            </a:pPr>
            <a:r>
              <a:rPr lang="en-US" sz="1800" dirty="0">
                <a:solidFill>
                  <a:srgbClr val="000000"/>
                </a:solidFill>
                <a:latin typeface="Aptos"/>
                <a:ea typeface="Times New Roman" panose="02020603050405020304" pitchFamily="18" charset="0"/>
                <a:cs typeface="Times New Roman" panose="02020603050405020304" pitchFamily="18" charset="0"/>
              </a:rPr>
              <a:t>Fill in the Supplier Invoice Number and the Invoice Date.</a:t>
            </a:r>
          </a:p>
          <a:p>
            <a:pPr marL="342900" indent="-342900" algn="just">
              <a:spcBef>
                <a:spcPts val="0"/>
              </a:spcBef>
              <a:spcAft>
                <a:spcPts val="0"/>
              </a:spcAft>
              <a:buFont typeface="+mj-lt"/>
              <a:buAutoNum type="arabicParenR"/>
            </a:pPr>
            <a:r>
              <a:rPr lang="en-US" sz="1800" dirty="0">
                <a:solidFill>
                  <a:srgbClr val="000000"/>
                </a:solidFill>
                <a:latin typeface="Aptos"/>
                <a:ea typeface="Calibri" panose="020F0502020204030204" pitchFamily="34" charset="0"/>
                <a:cs typeface="Times New Roman" panose="02020603050405020304" pitchFamily="18" charset="0"/>
              </a:rPr>
              <a:t>Confirm that the invoice total matches, if not, scroll to each line item to revise accordingly to match.</a:t>
            </a:r>
          </a:p>
          <a:p>
            <a:pPr marL="342900" indent="-342900" algn="just">
              <a:spcBef>
                <a:spcPts val="0"/>
              </a:spcBef>
              <a:spcAft>
                <a:spcPts val="0"/>
              </a:spcAft>
              <a:buFont typeface="+mj-lt"/>
              <a:buAutoNum type="arabicParenR"/>
            </a:pPr>
            <a:r>
              <a:rPr lang="en-US" sz="1800" dirty="0">
                <a:solidFill>
                  <a:srgbClr val="000000"/>
                </a:solidFill>
                <a:latin typeface="Aptos"/>
                <a:ea typeface="Calibri" panose="020F0502020204030204" pitchFamily="34" charset="0"/>
                <a:cs typeface="Times New Roman" panose="02020603050405020304" pitchFamily="18" charset="0"/>
              </a:rPr>
              <a:t>Then select “Save”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to the </a:t>
            </a:r>
            <a:r>
              <a:rPr lang="en-US" sz="1800" dirty="0">
                <a:solidFill>
                  <a:srgbClr val="000000"/>
                </a:solidFill>
                <a:latin typeface="Aptos"/>
                <a:ea typeface="Times New Roman" panose="02020603050405020304" pitchFamily="18" charset="0"/>
                <a:cs typeface="Times New Roman" panose="02020603050405020304" pitchFamily="18" charset="0"/>
              </a:rPr>
              <a:t>‘Attachments’ tab located at top-middle of the page and attach a copy of the Invoice</a:t>
            </a:r>
          </a:p>
          <a:p>
            <a:pPr marL="342900" marR="0" lvl="0" indent="-342900" algn="just">
              <a:spcBef>
                <a:spcPts val="0"/>
              </a:spcBef>
              <a:spcAft>
                <a:spcPts val="0"/>
              </a:spcAft>
              <a:buFont typeface="+mj-lt"/>
              <a:buAutoNum type="arabicParenR"/>
            </a:pPr>
            <a:r>
              <a:rPr lang="en-US" sz="1800">
                <a:solidFill>
                  <a:srgbClr val="000000"/>
                </a:solidFill>
                <a:effectLst/>
                <a:latin typeface="Aptos"/>
                <a:ea typeface="Times New Roman" panose="02020603050405020304" pitchFamily="18" charset="0"/>
                <a:cs typeface="Times New Roman" panose="02020603050405020304" pitchFamily="18" charset="0"/>
              </a:rPr>
              <a:t>Select </a:t>
            </a:r>
            <a:r>
              <a:rPr lang="en-US" sz="1800" dirty="0">
                <a:solidFill>
                  <a:srgbClr val="000000"/>
                </a:solidFill>
                <a:effectLst/>
                <a:latin typeface="Aptos"/>
                <a:ea typeface="Times New Roman" panose="02020603050405020304" pitchFamily="18" charset="0"/>
                <a:cs typeface="Times New Roman" panose="02020603050405020304" pitchFamily="18" charset="0"/>
              </a:rPr>
              <a:t>'Complete' at the top right of the page to submit the invoice. </a:t>
            </a:r>
          </a:p>
          <a:p>
            <a:pPr marL="342900" marR="0" lvl="0" indent="-342900" algn="just">
              <a:spcBef>
                <a:spcPts val="0"/>
              </a:spcBef>
              <a:spcAft>
                <a:spcPts val="0"/>
              </a:spcAft>
              <a:buFont typeface="+mj-lt"/>
              <a:buAutoNum type="arabicParenR"/>
            </a:pPr>
            <a:endParaRPr lang="en-US" sz="1800" dirty="0">
              <a:solidFill>
                <a:srgbClr val="000000"/>
              </a:solidFill>
              <a:effectLst/>
              <a:latin typeface="Aptos"/>
              <a:ea typeface="Times New Roman" panose="02020603050405020304" pitchFamily="18" charset="0"/>
              <a:cs typeface="Times New Roman" panose="02020603050405020304" pitchFamily="18" charset="0"/>
            </a:endParaRPr>
          </a:p>
          <a:p>
            <a:pPr marL="0" marR="0" lvl="0" indent="0" algn="just">
              <a:spcBef>
                <a:spcPts val="0"/>
              </a:spcBef>
              <a:spcAft>
                <a:spcPts val="0"/>
              </a:spcAft>
              <a:buNone/>
            </a:pPr>
            <a:r>
              <a:rPr lang="en-US" sz="2000" b="1" dirty="0">
                <a:solidFill>
                  <a:srgbClr val="000000"/>
                </a:solidFill>
                <a:effectLst/>
                <a:latin typeface="Aptos"/>
                <a:ea typeface="Calibri" panose="020F0502020204030204" pitchFamily="34" charset="0"/>
                <a:cs typeface="Times New Roman" panose="02020603050405020304" pitchFamily="18" charset="0"/>
              </a:rPr>
              <a:t>NOTE:     </a:t>
            </a:r>
            <a:r>
              <a:rPr lang="en-US" sz="1500" b="1" dirty="0">
                <a:solidFill>
                  <a:srgbClr val="000000"/>
                </a:solidFill>
                <a:effectLst/>
                <a:latin typeface="Aptos"/>
                <a:ea typeface="Calibri" panose="020F0502020204030204" pitchFamily="34" charset="0"/>
                <a:cs typeface="Times New Roman" panose="02020603050405020304" pitchFamily="18" charset="0"/>
              </a:rPr>
              <a:t>REFER TO THE SEPARATE MANUAL INVOICE STEP BY STEP GUIDE FOR MORE DETAILED INSTRUCTIONS AND SCREENS. </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7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668594-4C2A-1172-DA07-0D9DF8580C82}"/>
              </a:ext>
            </a:extLst>
          </p:cNvPr>
          <p:cNvSpPr/>
          <p:nvPr/>
        </p:nvSpPr>
        <p:spPr>
          <a:xfrm>
            <a:off x="-10602" y="-7951"/>
            <a:ext cx="12207902" cy="6885830"/>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10964307 w 12219416"/>
              <a:gd name="connsiteY3" fmla="*/ 3040924 h 6865950"/>
              <a:gd name="connsiteX4" fmla="*/ 7524602 w 12219416"/>
              <a:gd name="connsiteY4" fmla="*/ 6865950 h 6865950"/>
              <a:gd name="connsiteX5" fmla="*/ 0 w 12219416"/>
              <a:gd name="connsiteY5" fmla="*/ 6861979 h 6865950"/>
              <a:gd name="connsiteX6" fmla="*/ 15921 w 12219416"/>
              <a:gd name="connsiteY6" fmla="*/ 4338491 h 6865950"/>
              <a:gd name="connsiteX7" fmla="*/ 3954056 w 12219416"/>
              <a:gd name="connsiteY7" fmla="*/ 0 h 6865950"/>
              <a:gd name="connsiteX0" fmla="*/ 3954056 w 12219416"/>
              <a:gd name="connsiteY0" fmla="*/ 7959 h 6873909"/>
              <a:gd name="connsiteX1" fmla="*/ 10980229 w 12219416"/>
              <a:gd name="connsiteY1" fmla="*/ 0 h 6873909"/>
              <a:gd name="connsiteX2" fmla="*/ 12219416 w 12219416"/>
              <a:gd name="connsiteY2" fmla="*/ 7960 h 6873909"/>
              <a:gd name="connsiteX3" fmla="*/ 12219416 w 12219416"/>
              <a:gd name="connsiteY3" fmla="*/ 1671712 h 6873909"/>
              <a:gd name="connsiteX4" fmla="*/ 10964307 w 12219416"/>
              <a:gd name="connsiteY4" fmla="*/ 3048883 h 6873909"/>
              <a:gd name="connsiteX5" fmla="*/ 7524602 w 12219416"/>
              <a:gd name="connsiteY5" fmla="*/ 6873909 h 6873909"/>
              <a:gd name="connsiteX6" fmla="*/ 0 w 12219416"/>
              <a:gd name="connsiteY6" fmla="*/ 6869938 h 6873909"/>
              <a:gd name="connsiteX7" fmla="*/ 15921 w 12219416"/>
              <a:gd name="connsiteY7" fmla="*/ 4346450 h 6873909"/>
              <a:gd name="connsiteX8" fmla="*/ 3954056 w 12219416"/>
              <a:gd name="connsiteY8" fmla="*/ 7959 h 6873909"/>
              <a:gd name="connsiteX0" fmla="*/ 5187937 w 13453297"/>
              <a:gd name="connsiteY0" fmla="*/ 324030 h 7189980"/>
              <a:gd name="connsiteX1" fmla="*/ 12214110 w 13453297"/>
              <a:gd name="connsiteY1" fmla="*/ 316071 h 7189980"/>
              <a:gd name="connsiteX2" fmla="*/ 13453297 w 13453297"/>
              <a:gd name="connsiteY2" fmla="*/ 324031 h 7189980"/>
              <a:gd name="connsiteX3" fmla="*/ 13453297 w 13453297"/>
              <a:gd name="connsiteY3" fmla="*/ 1987783 h 7189980"/>
              <a:gd name="connsiteX4" fmla="*/ 12198188 w 13453297"/>
              <a:gd name="connsiteY4" fmla="*/ 3364954 h 7189980"/>
              <a:gd name="connsiteX5" fmla="*/ 8758483 w 13453297"/>
              <a:gd name="connsiteY5" fmla="*/ 7189980 h 7189980"/>
              <a:gd name="connsiteX6" fmla="*/ 1233881 w 13453297"/>
              <a:gd name="connsiteY6" fmla="*/ 7186009 h 7189980"/>
              <a:gd name="connsiteX7" fmla="*/ 0 w 13453297"/>
              <a:gd name="connsiteY7" fmla="*/ 4670481 h 7189980"/>
              <a:gd name="connsiteX8" fmla="*/ 5187937 w 13453297"/>
              <a:gd name="connsiteY8" fmla="*/ 324030 h 7189980"/>
              <a:gd name="connsiteX0" fmla="*/ 3930173 w 13453297"/>
              <a:gd name="connsiteY0" fmla="*/ 326127 h 7184116"/>
              <a:gd name="connsiteX1" fmla="*/ 12214110 w 13453297"/>
              <a:gd name="connsiteY1" fmla="*/ 310207 h 7184116"/>
              <a:gd name="connsiteX2" fmla="*/ 13453297 w 13453297"/>
              <a:gd name="connsiteY2" fmla="*/ 318167 h 7184116"/>
              <a:gd name="connsiteX3" fmla="*/ 13453297 w 13453297"/>
              <a:gd name="connsiteY3" fmla="*/ 1981919 h 7184116"/>
              <a:gd name="connsiteX4" fmla="*/ 12198188 w 13453297"/>
              <a:gd name="connsiteY4" fmla="*/ 3359090 h 7184116"/>
              <a:gd name="connsiteX5" fmla="*/ 8758483 w 13453297"/>
              <a:gd name="connsiteY5" fmla="*/ 7184116 h 7184116"/>
              <a:gd name="connsiteX6" fmla="*/ 1233881 w 13453297"/>
              <a:gd name="connsiteY6" fmla="*/ 7180145 h 7184116"/>
              <a:gd name="connsiteX7" fmla="*/ 0 w 13453297"/>
              <a:gd name="connsiteY7" fmla="*/ 4664617 h 7184116"/>
              <a:gd name="connsiteX8" fmla="*/ 3930173 w 13453297"/>
              <a:gd name="connsiteY8" fmla="*/ 326127 h 7184116"/>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15920 h 6893820"/>
              <a:gd name="connsiteX1" fmla="*/ 12214110 w 13453297"/>
              <a:gd name="connsiteY1" fmla="*/ 0 h 6893820"/>
              <a:gd name="connsiteX2" fmla="*/ 13453297 w 13453297"/>
              <a:gd name="connsiteY2" fmla="*/ 7960 h 6893820"/>
              <a:gd name="connsiteX3" fmla="*/ 13453297 w 13453297"/>
              <a:gd name="connsiteY3" fmla="*/ 1671712 h 6893820"/>
              <a:gd name="connsiteX4" fmla="*/ 12198188 w 13453297"/>
              <a:gd name="connsiteY4" fmla="*/ 3048883 h 6893820"/>
              <a:gd name="connsiteX5" fmla="*/ 8758483 w 13453297"/>
              <a:gd name="connsiteY5" fmla="*/ 6873909 h 6893820"/>
              <a:gd name="connsiteX6" fmla="*/ 7959 w 13453297"/>
              <a:gd name="connsiteY6" fmla="*/ 6893820 h 6893820"/>
              <a:gd name="connsiteX7" fmla="*/ 0 w 13453297"/>
              <a:gd name="connsiteY7" fmla="*/ 4354410 h 6893820"/>
              <a:gd name="connsiteX8" fmla="*/ 3930173 w 13453297"/>
              <a:gd name="connsiteY8" fmla="*/ 15920 h 6893820"/>
              <a:gd name="connsiteX0" fmla="*/ 3930173 w 13453297"/>
              <a:gd name="connsiteY0" fmla="*/ 15920 h 6893820"/>
              <a:gd name="connsiteX1" fmla="*/ 12214110 w 13453297"/>
              <a:gd name="connsiteY1" fmla="*/ 0 h 6893820"/>
              <a:gd name="connsiteX2" fmla="*/ 13453297 w 13453297"/>
              <a:gd name="connsiteY2" fmla="*/ 1671712 h 6893820"/>
              <a:gd name="connsiteX3" fmla="*/ 12198188 w 13453297"/>
              <a:gd name="connsiteY3" fmla="*/ 3048883 h 6893820"/>
              <a:gd name="connsiteX4" fmla="*/ 8758483 w 13453297"/>
              <a:gd name="connsiteY4" fmla="*/ 6873909 h 6893820"/>
              <a:gd name="connsiteX5" fmla="*/ 7959 w 13453297"/>
              <a:gd name="connsiteY5" fmla="*/ 6893820 h 6893820"/>
              <a:gd name="connsiteX6" fmla="*/ 0 w 13453297"/>
              <a:gd name="connsiteY6" fmla="*/ 4354410 h 6893820"/>
              <a:gd name="connsiteX7" fmla="*/ 3930173 w 13453297"/>
              <a:gd name="connsiteY7" fmla="*/ 15920 h 6893820"/>
              <a:gd name="connsiteX0" fmla="*/ 3930173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3930173 w 12214110"/>
              <a:gd name="connsiteY6" fmla="*/ 15920 h 6893820"/>
              <a:gd name="connsiteX0" fmla="*/ 1900238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1900238 w 12214110"/>
              <a:gd name="connsiteY6" fmla="*/ 15920 h 6893820"/>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592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08198 w 12222070"/>
              <a:gd name="connsiteY6" fmla="*/ 15920 h 6893820"/>
              <a:gd name="connsiteX0" fmla="*/ 1963923 w 12222070"/>
              <a:gd name="connsiteY0" fmla="*/ 796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63923 w 12222070"/>
              <a:gd name="connsiteY6" fmla="*/ 7960 h 68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070" h="6893820">
                <a:moveTo>
                  <a:pt x="1963923" y="7960"/>
                </a:moveTo>
                <a:lnTo>
                  <a:pt x="12222070" y="0"/>
                </a:lnTo>
                <a:cubicBezTo>
                  <a:pt x="12216763" y="1016294"/>
                  <a:pt x="12211455" y="2032589"/>
                  <a:pt x="12206148" y="3048883"/>
                </a:cubicBezTo>
                <a:lnTo>
                  <a:pt x="8766443" y="6873909"/>
                </a:lnTo>
                <a:lnTo>
                  <a:pt x="15919" y="6893820"/>
                </a:lnTo>
                <a:cubicBezTo>
                  <a:pt x="10613" y="5341516"/>
                  <a:pt x="5306" y="3789213"/>
                  <a:pt x="0" y="2236909"/>
                </a:cubicBezTo>
                <a:lnTo>
                  <a:pt x="1963923" y="7960"/>
                </a:lnTo>
                <a:close/>
              </a:path>
            </a:pathLst>
          </a:custGeom>
          <a:solidFill>
            <a:schemeClr val="bg1"/>
          </a:solidFill>
          <a:ln>
            <a:noFill/>
          </a:ln>
          <a:effectLst>
            <a:outerShdw blurRad="923565"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3FA2167C-2096-CE30-168A-F70288C07145}"/>
              </a:ext>
            </a:extLst>
          </p:cNvPr>
          <p:cNvSpPr/>
          <p:nvPr/>
        </p:nvSpPr>
        <p:spPr>
          <a:xfrm>
            <a:off x="-13251" y="9"/>
            <a:ext cx="12205251" cy="6857991"/>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9416" h="6865950">
                <a:moveTo>
                  <a:pt x="3954056" y="0"/>
                </a:moveTo>
                <a:lnTo>
                  <a:pt x="12219416" y="1"/>
                </a:lnTo>
                <a:lnTo>
                  <a:pt x="12219416" y="1663753"/>
                </a:lnTo>
                <a:lnTo>
                  <a:pt x="7524602" y="6865950"/>
                </a:lnTo>
                <a:lnTo>
                  <a:pt x="0" y="6861979"/>
                </a:lnTo>
                <a:lnTo>
                  <a:pt x="15921" y="4338491"/>
                </a:lnTo>
                <a:lnTo>
                  <a:pt x="3954056" y="0"/>
                </a:lnTo>
                <a:close/>
              </a:path>
            </a:pathLst>
          </a:custGeom>
          <a:blipFill>
            <a:blip r:embed="rId2"/>
            <a:stretch>
              <a:fillRect/>
            </a:stretch>
          </a:blipFill>
          <a:ln>
            <a:noFill/>
          </a:ln>
          <a:effectLst>
            <a:outerShdw blurRad="923565"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D67ABF-E217-AEBA-DD5F-B2D25F0CBFA3}"/>
              </a:ext>
            </a:extLst>
          </p:cNvPr>
          <p:cNvPicPr>
            <a:picLocks/>
          </p:cNvPicPr>
          <p:nvPr/>
        </p:nvPicPr>
        <p:blipFill>
          <a:blip r:embed="rId3"/>
          <a:stretch>
            <a:fillRect/>
          </a:stretch>
        </p:blipFill>
        <p:spPr>
          <a:xfrm>
            <a:off x="10401635" y="5898911"/>
            <a:ext cx="1435603" cy="692082"/>
          </a:xfrm>
          <a:prstGeom prst="rect">
            <a:avLst/>
          </a:prstGeom>
        </p:spPr>
      </p:pic>
      <p:sp>
        <p:nvSpPr>
          <p:cNvPr id="15" name="Title 1">
            <a:extLst>
              <a:ext uri="{FF2B5EF4-FFF2-40B4-BE49-F238E27FC236}">
                <a16:creationId xmlns:a16="http://schemas.microsoft.com/office/drawing/2014/main" id="{447F5EBD-F274-DF8B-0B83-C5DF26FD0447}"/>
              </a:ext>
            </a:extLst>
          </p:cNvPr>
          <p:cNvSpPr>
            <a:spLocks noGrp="1" noChangeArrowheads="1"/>
          </p:cNvSpPr>
          <p:nvPr>
            <p:ph type="ctrTitle"/>
          </p:nvPr>
        </p:nvSpPr>
        <p:spPr>
          <a:xfrm>
            <a:off x="-211700" y="2039814"/>
            <a:ext cx="9624641" cy="859923"/>
          </a:xfrm>
          <a:effectLst>
            <a:outerShdw blurRad="381000" dir="2700000" algn="tl" rotWithShape="0">
              <a:prstClr val="black">
                <a:alpha val="80000"/>
              </a:prstClr>
            </a:outerShdw>
          </a:effectLst>
        </p:spPr>
        <p:txBody>
          <a:bodyPr anchor="t"/>
          <a:lstStyle/>
          <a:p>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QUESTIONS?</a:t>
            </a: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Submit to procurement@tcu.edu</a:t>
            </a:r>
            <a:br>
              <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endPar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endParaRPr>
          </a:p>
        </p:txBody>
      </p:sp>
    </p:spTree>
    <p:extLst>
      <p:ext uri="{BB962C8B-B14F-4D97-AF65-F5344CB8AC3E}">
        <p14:creationId xmlns:p14="http://schemas.microsoft.com/office/powerpoint/2010/main" val="211739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011A-F13D-432E-9CFA-C585B13529F6}"/>
              </a:ext>
            </a:extLst>
          </p:cNvPr>
          <p:cNvSpPr>
            <a:spLocks noGrp="1"/>
          </p:cNvSpPr>
          <p:nvPr>
            <p:ph type="title"/>
          </p:nvPr>
        </p:nvSpPr>
        <p:spPr/>
        <p:txBody>
          <a:bodyPr/>
          <a:lstStyle/>
          <a:p>
            <a:r>
              <a:rPr lang="en-US" sz="1200" b="1" dirty="0">
                <a:latin typeface="Arial" panose="020B0604020202020204" pitchFamily="34" charset="0"/>
                <a:cs typeface="Arial" panose="020B0604020202020204" pitchFamily="34" charset="0"/>
              </a:rPr>
              <a:t>Definition</a:t>
            </a:r>
            <a:r>
              <a:rPr lang="en-US" sz="1200" dirty="0">
                <a:latin typeface="Arial" panose="020B0604020202020204" pitchFamily="34" charset="0"/>
                <a:cs typeface="Arial" panose="020B0604020202020204" pitchFamily="34" charset="0"/>
              </a:rPr>
              <a:t>:  Procurement Form means a requisition to purchase a good or services that is </a:t>
            </a:r>
            <a:r>
              <a:rPr lang="en-US" sz="1200" b="1" u="sng" dirty="0">
                <a:latin typeface="Arial" panose="020B0604020202020204" pitchFamily="34" charset="0"/>
                <a:cs typeface="Arial" panose="020B0604020202020204" pitchFamily="34" charset="0"/>
              </a:rPr>
              <a:t>NOT</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available on a Jaggaer Catalog.</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There are two roles to work in Jaggaer:</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1. Requestor – Creates and submits purchases for goods and services related to their department.</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 Approver – Reviews and authorized financial transactions for the purchase of goods and service related to their department.</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Select the appropriate  Non-Catalog form below (Goods, Service or Preferred Services Providers)</a:t>
            </a:r>
          </a:p>
        </p:txBody>
      </p:sp>
      <p:pic>
        <p:nvPicPr>
          <p:cNvPr id="7" name="Content Placeholder 6">
            <a:extLst>
              <a:ext uri="{FF2B5EF4-FFF2-40B4-BE49-F238E27FC236}">
                <a16:creationId xmlns:a16="http://schemas.microsoft.com/office/drawing/2014/main" id="{862B3BA0-24BA-4E06-A7BD-9CCB05C7EA5B}"/>
              </a:ext>
            </a:extLst>
          </p:cNvPr>
          <p:cNvPicPr>
            <a:picLocks noGrp="1" noChangeAspect="1"/>
          </p:cNvPicPr>
          <p:nvPr>
            <p:ph idx="1"/>
          </p:nvPr>
        </p:nvPicPr>
        <p:blipFill>
          <a:blip r:embed="rId2"/>
          <a:stretch>
            <a:fillRect/>
          </a:stretch>
        </p:blipFill>
        <p:spPr>
          <a:xfrm>
            <a:off x="838198" y="1825625"/>
            <a:ext cx="10515601" cy="4351338"/>
          </a:xfrm>
        </p:spPr>
      </p:pic>
      <p:sp>
        <p:nvSpPr>
          <p:cNvPr id="8" name="Rectangle 7">
            <a:extLst>
              <a:ext uri="{FF2B5EF4-FFF2-40B4-BE49-F238E27FC236}">
                <a16:creationId xmlns:a16="http://schemas.microsoft.com/office/drawing/2014/main" id="{11517525-B2F8-45F3-A783-CB1C72197E66}"/>
              </a:ext>
            </a:extLst>
          </p:cNvPr>
          <p:cNvSpPr/>
          <p:nvPr/>
        </p:nvSpPr>
        <p:spPr>
          <a:xfrm>
            <a:off x="1389529" y="5262282"/>
            <a:ext cx="5172636" cy="105783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29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FD23-E314-43C6-981C-195439F2F320}"/>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Once one of the forms is clicked, enter the names of the supplier.  Confirm that the supplier has an email address to send the purchase order electronically.  </a:t>
            </a:r>
          </a:p>
        </p:txBody>
      </p:sp>
      <p:pic>
        <p:nvPicPr>
          <p:cNvPr id="5" name="Content Placeholder 4">
            <a:extLst>
              <a:ext uri="{FF2B5EF4-FFF2-40B4-BE49-F238E27FC236}">
                <a16:creationId xmlns:a16="http://schemas.microsoft.com/office/drawing/2014/main" id="{138CE420-AE38-4AF5-B9FC-68EA2D1FB152}"/>
              </a:ext>
            </a:extLst>
          </p:cNvPr>
          <p:cNvPicPr>
            <a:picLocks noGrp="1" noChangeAspect="1"/>
          </p:cNvPicPr>
          <p:nvPr>
            <p:ph idx="1"/>
          </p:nvPr>
        </p:nvPicPr>
        <p:blipFill>
          <a:blip r:embed="rId2"/>
          <a:stretch>
            <a:fillRect/>
          </a:stretch>
        </p:blipFill>
        <p:spPr>
          <a:xfrm>
            <a:off x="838201" y="1825625"/>
            <a:ext cx="10515600" cy="4351338"/>
          </a:xfrm>
        </p:spPr>
      </p:pic>
      <p:sp>
        <p:nvSpPr>
          <p:cNvPr id="6" name="Rectangle 5">
            <a:extLst>
              <a:ext uri="{FF2B5EF4-FFF2-40B4-BE49-F238E27FC236}">
                <a16:creationId xmlns:a16="http://schemas.microsoft.com/office/drawing/2014/main" id="{96EC8949-D74C-49FC-97D2-D49725C3D457}"/>
              </a:ext>
            </a:extLst>
          </p:cNvPr>
          <p:cNvSpPr/>
          <p:nvPr/>
        </p:nvSpPr>
        <p:spPr>
          <a:xfrm>
            <a:off x="838200" y="2070847"/>
            <a:ext cx="1600200" cy="39444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4030F5-7C71-42C2-8767-3EDAF8B5722D}"/>
              </a:ext>
            </a:extLst>
          </p:cNvPr>
          <p:cNvSpPr/>
          <p:nvPr/>
        </p:nvSpPr>
        <p:spPr>
          <a:xfrm>
            <a:off x="1013012" y="3429000"/>
            <a:ext cx="4527176" cy="39444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5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C775-ADDB-48F6-8A41-C94EBD3969FB}"/>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Select the correct supplier.  Confirm that the supplier’s address is correct.  Some supplier may have multiple addresses, click on the “pencil” to the right if the initial address populated is incorrect.</a:t>
            </a:r>
          </a:p>
        </p:txBody>
      </p:sp>
      <p:pic>
        <p:nvPicPr>
          <p:cNvPr id="5" name="Content Placeholder 4">
            <a:extLst>
              <a:ext uri="{FF2B5EF4-FFF2-40B4-BE49-F238E27FC236}">
                <a16:creationId xmlns:a16="http://schemas.microsoft.com/office/drawing/2014/main" id="{303E199C-5ABB-4399-A049-B820B3F5A1D5}"/>
              </a:ext>
            </a:extLst>
          </p:cNvPr>
          <p:cNvPicPr>
            <a:picLocks noGrp="1" noChangeAspect="1"/>
          </p:cNvPicPr>
          <p:nvPr>
            <p:ph idx="1"/>
          </p:nvPr>
        </p:nvPicPr>
        <p:blipFill>
          <a:blip r:embed="rId2"/>
          <a:stretch>
            <a:fillRect/>
          </a:stretch>
        </p:blipFill>
        <p:spPr>
          <a:xfrm>
            <a:off x="838200" y="1891553"/>
            <a:ext cx="10515600" cy="1757082"/>
          </a:xfrm>
        </p:spPr>
      </p:pic>
      <p:pic>
        <p:nvPicPr>
          <p:cNvPr id="7" name="Picture 6">
            <a:extLst>
              <a:ext uri="{FF2B5EF4-FFF2-40B4-BE49-F238E27FC236}">
                <a16:creationId xmlns:a16="http://schemas.microsoft.com/office/drawing/2014/main" id="{52CFBC36-9FDC-48DF-8ED4-1C4F6ADE9AF4}"/>
              </a:ext>
            </a:extLst>
          </p:cNvPr>
          <p:cNvPicPr>
            <a:picLocks noChangeAspect="1"/>
          </p:cNvPicPr>
          <p:nvPr/>
        </p:nvPicPr>
        <p:blipFill>
          <a:blip r:embed="rId3"/>
          <a:stretch>
            <a:fillRect/>
          </a:stretch>
        </p:blipFill>
        <p:spPr>
          <a:xfrm>
            <a:off x="838200" y="3777783"/>
            <a:ext cx="10515600" cy="2715092"/>
          </a:xfrm>
          <a:prstGeom prst="rect">
            <a:avLst/>
          </a:prstGeom>
        </p:spPr>
      </p:pic>
      <p:sp>
        <p:nvSpPr>
          <p:cNvPr id="9" name="Rectangle 8">
            <a:extLst>
              <a:ext uri="{FF2B5EF4-FFF2-40B4-BE49-F238E27FC236}">
                <a16:creationId xmlns:a16="http://schemas.microsoft.com/office/drawing/2014/main" id="{6FD93C53-6F4E-41C8-B58E-A3552854B3CA}"/>
              </a:ext>
            </a:extLst>
          </p:cNvPr>
          <p:cNvSpPr/>
          <p:nvPr/>
        </p:nvSpPr>
        <p:spPr>
          <a:xfrm>
            <a:off x="941294" y="2447365"/>
            <a:ext cx="7279341" cy="12012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E3B5E0-006A-48E8-A6F2-7F59CA7D92C8}"/>
              </a:ext>
            </a:extLst>
          </p:cNvPr>
          <p:cNvSpPr/>
          <p:nvPr/>
        </p:nvSpPr>
        <p:spPr>
          <a:xfrm>
            <a:off x="941294" y="4733365"/>
            <a:ext cx="4858871" cy="44823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01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8107-E6C7-4E53-B724-F1E83457F1D9}"/>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When the pencil is selected, a list of addresses associated with the supplier will appear, “select” the correct address associated with this order.</a:t>
            </a:r>
          </a:p>
        </p:txBody>
      </p:sp>
      <p:pic>
        <p:nvPicPr>
          <p:cNvPr id="5" name="Content Placeholder 4">
            <a:extLst>
              <a:ext uri="{FF2B5EF4-FFF2-40B4-BE49-F238E27FC236}">
                <a16:creationId xmlns:a16="http://schemas.microsoft.com/office/drawing/2014/main" id="{0EA73DEF-12F4-455A-8B08-C01CAA9F852B}"/>
              </a:ext>
            </a:extLst>
          </p:cNvPr>
          <p:cNvPicPr>
            <a:picLocks noGrp="1" noChangeAspect="1"/>
          </p:cNvPicPr>
          <p:nvPr>
            <p:ph idx="1"/>
          </p:nvPr>
        </p:nvPicPr>
        <p:blipFill>
          <a:blip r:embed="rId2"/>
          <a:stretch>
            <a:fillRect/>
          </a:stretch>
        </p:blipFill>
        <p:spPr>
          <a:xfrm>
            <a:off x="838200" y="1954305"/>
            <a:ext cx="10582834" cy="3971365"/>
          </a:xfrm>
        </p:spPr>
      </p:pic>
      <p:sp>
        <p:nvSpPr>
          <p:cNvPr id="6" name="Rectangle 5">
            <a:extLst>
              <a:ext uri="{FF2B5EF4-FFF2-40B4-BE49-F238E27FC236}">
                <a16:creationId xmlns:a16="http://schemas.microsoft.com/office/drawing/2014/main" id="{614AFE3F-BCEC-4425-8037-3DC9EA547D02}"/>
              </a:ext>
            </a:extLst>
          </p:cNvPr>
          <p:cNvSpPr/>
          <p:nvPr/>
        </p:nvSpPr>
        <p:spPr>
          <a:xfrm>
            <a:off x="5262282" y="3236259"/>
            <a:ext cx="519953" cy="36755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C82DFF-430F-485A-AE92-DFE99F230C3C}"/>
              </a:ext>
            </a:extLst>
          </p:cNvPr>
          <p:cNvSpPr/>
          <p:nvPr/>
        </p:nvSpPr>
        <p:spPr>
          <a:xfrm>
            <a:off x="7521388" y="5011271"/>
            <a:ext cx="502024" cy="41237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01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B5E-8A33-4D65-B3BC-DEE3C8CB999A}"/>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If a Contract has been executed between the parties, attach the Contract to the requisition.  You can search for the Contract and select the correct Contract from the list.</a:t>
            </a:r>
          </a:p>
        </p:txBody>
      </p:sp>
      <p:pic>
        <p:nvPicPr>
          <p:cNvPr id="5" name="Content Placeholder 4">
            <a:extLst>
              <a:ext uri="{FF2B5EF4-FFF2-40B4-BE49-F238E27FC236}">
                <a16:creationId xmlns:a16="http://schemas.microsoft.com/office/drawing/2014/main" id="{909A677D-95A1-4F3F-ABEB-90B478BFDAAF}"/>
              </a:ext>
            </a:extLst>
          </p:cNvPr>
          <p:cNvPicPr>
            <a:picLocks noGrp="1" noChangeAspect="1"/>
          </p:cNvPicPr>
          <p:nvPr>
            <p:ph idx="1"/>
          </p:nvPr>
        </p:nvPicPr>
        <p:blipFill>
          <a:blip r:embed="rId2"/>
          <a:stretch>
            <a:fillRect/>
          </a:stretch>
        </p:blipFill>
        <p:spPr>
          <a:xfrm>
            <a:off x="838200" y="1900517"/>
            <a:ext cx="10515600" cy="4592357"/>
          </a:xfrm>
        </p:spPr>
      </p:pic>
      <p:sp>
        <p:nvSpPr>
          <p:cNvPr id="6" name="Rectangle 5">
            <a:extLst>
              <a:ext uri="{FF2B5EF4-FFF2-40B4-BE49-F238E27FC236}">
                <a16:creationId xmlns:a16="http://schemas.microsoft.com/office/drawing/2014/main" id="{608F0FD3-4CF2-442E-ADDC-DBEFD94DFB07}"/>
              </a:ext>
            </a:extLst>
          </p:cNvPr>
          <p:cNvSpPr/>
          <p:nvPr/>
        </p:nvSpPr>
        <p:spPr>
          <a:xfrm>
            <a:off x="838200" y="5979459"/>
            <a:ext cx="3231776" cy="43030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BA5B28-0C13-4191-B668-A83BD57A6A35}"/>
              </a:ext>
            </a:extLst>
          </p:cNvPr>
          <p:cNvSpPr/>
          <p:nvPr/>
        </p:nvSpPr>
        <p:spPr>
          <a:xfrm>
            <a:off x="2796988" y="3523129"/>
            <a:ext cx="3774141" cy="12012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44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8313-A31C-41D0-AB23-FFBCAFE1C3D7}"/>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Fill out the form as requested.  The details entered should “match” exactly the quote that the supplier has provided.  If you quote as multiple lines/charges, select “Add to Cart and Return” and continue until all lines are added.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Please note that if Goods </a:t>
            </a:r>
            <a:r>
              <a:rPr lang="en-US" sz="1200" b="1">
                <a:latin typeface="Arial" panose="020B0604020202020204" pitchFamily="34" charset="0"/>
                <a:cs typeface="Arial" panose="020B0604020202020204" pitchFamily="34" charset="0"/>
              </a:rPr>
              <a:t>requistion </a:t>
            </a:r>
            <a:r>
              <a:rPr lang="en-US" sz="1200" b="1" dirty="0">
                <a:latin typeface="Arial" panose="020B0604020202020204" pitchFamily="34" charset="0"/>
                <a:cs typeface="Arial" panose="020B0604020202020204" pitchFamily="34" charset="0"/>
              </a:rPr>
              <a:t>form is selected, each item on the quote will have to be entered on its own individual lines. </a:t>
            </a:r>
          </a:p>
        </p:txBody>
      </p:sp>
      <p:pic>
        <p:nvPicPr>
          <p:cNvPr id="5" name="Content Placeholder 4">
            <a:extLst>
              <a:ext uri="{FF2B5EF4-FFF2-40B4-BE49-F238E27FC236}">
                <a16:creationId xmlns:a16="http://schemas.microsoft.com/office/drawing/2014/main" id="{89790D6B-2477-40EC-B52F-E2A00688D5F4}"/>
              </a:ext>
            </a:extLst>
          </p:cNvPr>
          <p:cNvPicPr>
            <a:picLocks noGrp="1" noChangeAspect="1"/>
          </p:cNvPicPr>
          <p:nvPr>
            <p:ph idx="1"/>
          </p:nvPr>
        </p:nvPicPr>
        <p:blipFill>
          <a:blip r:embed="rId2"/>
          <a:stretch>
            <a:fillRect/>
          </a:stretch>
        </p:blipFill>
        <p:spPr>
          <a:xfrm>
            <a:off x="838200" y="1825625"/>
            <a:ext cx="10515600" cy="4566210"/>
          </a:xfrm>
        </p:spPr>
      </p:pic>
      <p:sp>
        <p:nvSpPr>
          <p:cNvPr id="6" name="Rectangle 5">
            <a:extLst>
              <a:ext uri="{FF2B5EF4-FFF2-40B4-BE49-F238E27FC236}">
                <a16:creationId xmlns:a16="http://schemas.microsoft.com/office/drawing/2014/main" id="{A345E681-2F15-4D58-822B-02196F1FB5AD}"/>
              </a:ext>
            </a:extLst>
          </p:cNvPr>
          <p:cNvSpPr/>
          <p:nvPr/>
        </p:nvSpPr>
        <p:spPr>
          <a:xfrm>
            <a:off x="1004047" y="3083859"/>
            <a:ext cx="4679577" cy="323625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355084-B09E-47C8-AF21-26B43AFA600B}"/>
              </a:ext>
            </a:extLst>
          </p:cNvPr>
          <p:cNvSpPr/>
          <p:nvPr/>
        </p:nvSpPr>
        <p:spPr>
          <a:xfrm>
            <a:off x="1057835" y="3429000"/>
            <a:ext cx="1120589" cy="279250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13A091-C28E-4EDE-AD39-0F9B2378DF84}"/>
              </a:ext>
            </a:extLst>
          </p:cNvPr>
          <p:cNvSpPr/>
          <p:nvPr/>
        </p:nvSpPr>
        <p:spPr>
          <a:xfrm>
            <a:off x="9090212" y="2447365"/>
            <a:ext cx="1559859" cy="286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66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7667-F3AE-444B-A2F8-62FD779A5149}"/>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Once all the lines of the order are added to the requisition, review to ensure that it is correct.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If a line needs to be edited or removed, you may do so by selecting the “…” by the line.</a:t>
            </a:r>
          </a:p>
        </p:txBody>
      </p:sp>
      <p:pic>
        <p:nvPicPr>
          <p:cNvPr id="5" name="Content Placeholder 4">
            <a:extLst>
              <a:ext uri="{FF2B5EF4-FFF2-40B4-BE49-F238E27FC236}">
                <a16:creationId xmlns:a16="http://schemas.microsoft.com/office/drawing/2014/main" id="{DE803B35-1901-4D8C-826A-6FEEE487C45C}"/>
              </a:ext>
            </a:extLst>
          </p:cNvPr>
          <p:cNvPicPr>
            <a:picLocks noGrp="1" noChangeAspect="1"/>
          </p:cNvPicPr>
          <p:nvPr>
            <p:ph idx="1"/>
          </p:nvPr>
        </p:nvPicPr>
        <p:blipFill>
          <a:blip r:embed="rId2"/>
          <a:stretch>
            <a:fillRect/>
          </a:stretch>
        </p:blipFill>
        <p:spPr>
          <a:xfrm>
            <a:off x="838200" y="1825625"/>
            <a:ext cx="10515600" cy="4485528"/>
          </a:xfrm>
        </p:spPr>
      </p:pic>
      <p:sp>
        <p:nvSpPr>
          <p:cNvPr id="6" name="Rectangle 5">
            <a:extLst>
              <a:ext uri="{FF2B5EF4-FFF2-40B4-BE49-F238E27FC236}">
                <a16:creationId xmlns:a16="http://schemas.microsoft.com/office/drawing/2014/main" id="{647AFE54-5D53-4F37-9D6B-357156A2DC0A}"/>
              </a:ext>
            </a:extLst>
          </p:cNvPr>
          <p:cNvSpPr/>
          <p:nvPr/>
        </p:nvSpPr>
        <p:spPr>
          <a:xfrm>
            <a:off x="932329" y="3083859"/>
            <a:ext cx="6840071" cy="340901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1C97AA-83DD-45FF-AB7C-C36FCA460F22}"/>
              </a:ext>
            </a:extLst>
          </p:cNvPr>
          <p:cNvSpPr/>
          <p:nvPr/>
        </p:nvSpPr>
        <p:spPr>
          <a:xfrm>
            <a:off x="7866528" y="4563035"/>
            <a:ext cx="720519" cy="60063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14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8BD7-6FC2-44D7-A8AE-B5AA1DB4004A}"/>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If the individual who is making this request is not a Requester, must “Assign Cart” to a Requester to finalize the requisition.  Once the assign cart is clicked, search and select the correct Requester.  If there are any “errors/issues” correct the issues in order to Proceed to Checkout. </a:t>
            </a:r>
          </a:p>
        </p:txBody>
      </p:sp>
      <p:pic>
        <p:nvPicPr>
          <p:cNvPr id="5" name="Content Placeholder 4">
            <a:extLst>
              <a:ext uri="{FF2B5EF4-FFF2-40B4-BE49-F238E27FC236}">
                <a16:creationId xmlns:a16="http://schemas.microsoft.com/office/drawing/2014/main" id="{9C1EF0AF-7CE9-4DE6-8BDE-85DA07D647AC}"/>
              </a:ext>
            </a:extLst>
          </p:cNvPr>
          <p:cNvPicPr>
            <a:picLocks noGrp="1" noChangeAspect="1"/>
          </p:cNvPicPr>
          <p:nvPr>
            <p:ph idx="1"/>
          </p:nvPr>
        </p:nvPicPr>
        <p:blipFill>
          <a:blip r:embed="rId2"/>
          <a:stretch>
            <a:fillRect/>
          </a:stretch>
        </p:blipFill>
        <p:spPr>
          <a:xfrm>
            <a:off x="838200" y="1825625"/>
            <a:ext cx="10515600" cy="3338046"/>
          </a:xfrm>
        </p:spPr>
      </p:pic>
      <p:pic>
        <p:nvPicPr>
          <p:cNvPr id="7" name="Picture 6">
            <a:extLst>
              <a:ext uri="{FF2B5EF4-FFF2-40B4-BE49-F238E27FC236}">
                <a16:creationId xmlns:a16="http://schemas.microsoft.com/office/drawing/2014/main" id="{C430360A-A53F-43FE-A6D2-BABEB4127D68}"/>
              </a:ext>
            </a:extLst>
          </p:cNvPr>
          <p:cNvPicPr>
            <a:picLocks noChangeAspect="1"/>
          </p:cNvPicPr>
          <p:nvPr/>
        </p:nvPicPr>
        <p:blipFill>
          <a:blip r:embed="rId3"/>
          <a:stretch>
            <a:fillRect/>
          </a:stretch>
        </p:blipFill>
        <p:spPr>
          <a:xfrm>
            <a:off x="838201" y="5298608"/>
            <a:ext cx="5257800" cy="1398027"/>
          </a:xfrm>
          <a:prstGeom prst="rect">
            <a:avLst/>
          </a:prstGeom>
        </p:spPr>
      </p:pic>
      <p:pic>
        <p:nvPicPr>
          <p:cNvPr id="11" name="Picture 10">
            <a:extLst>
              <a:ext uri="{FF2B5EF4-FFF2-40B4-BE49-F238E27FC236}">
                <a16:creationId xmlns:a16="http://schemas.microsoft.com/office/drawing/2014/main" id="{C3245A83-92B6-4521-9B3D-B1E40F390F0E}"/>
              </a:ext>
            </a:extLst>
          </p:cNvPr>
          <p:cNvPicPr>
            <a:picLocks noChangeAspect="1"/>
          </p:cNvPicPr>
          <p:nvPr/>
        </p:nvPicPr>
        <p:blipFill>
          <a:blip r:embed="rId4"/>
          <a:stretch>
            <a:fillRect/>
          </a:stretch>
        </p:blipFill>
        <p:spPr>
          <a:xfrm>
            <a:off x="6096000" y="5163671"/>
            <a:ext cx="5257800" cy="1532964"/>
          </a:xfrm>
          <a:prstGeom prst="rect">
            <a:avLst/>
          </a:prstGeom>
        </p:spPr>
      </p:pic>
      <p:sp>
        <p:nvSpPr>
          <p:cNvPr id="13" name="Rectangle 12">
            <a:extLst>
              <a:ext uri="{FF2B5EF4-FFF2-40B4-BE49-F238E27FC236}">
                <a16:creationId xmlns:a16="http://schemas.microsoft.com/office/drawing/2014/main" id="{680D5471-4136-4864-86FE-047BC210F954}"/>
              </a:ext>
            </a:extLst>
          </p:cNvPr>
          <p:cNvSpPr/>
          <p:nvPr/>
        </p:nvSpPr>
        <p:spPr>
          <a:xfrm>
            <a:off x="9858895" y="2028305"/>
            <a:ext cx="1296785" cy="2327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Rectangle 13">
            <a:extLst>
              <a:ext uri="{FF2B5EF4-FFF2-40B4-BE49-F238E27FC236}">
                <a16:creationId xmlns:a16="http://schemas.microsoft.com/office/drawing/2014/main" id="{BA4C1C78-2079-4419-86B0-DC405A6A6F73}"/>
              </a:ext>
            </a:extLst>
          </p:cNvPr>
          <p:cNvSpPr/>
          <p:nvPr/>
        </p:nvSpPr>
        <p:spPr>
          <a:xfrm>
            <a:off x="2535382" y="5619404"/>
            <a:ext cx="2294313" cy="6650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ED850D-48B8-470D-87C6-EB40C89D1573}"/>
              </a:ext>
            </a:extLst>
          </p:cNvPr>
          <p:cNvSpPr/>
          <p:nvPr/>
        </p:nvSpPr>
        <p:spPr>
          <a:xfrm>
            <a:off x="6791498" y="5852161"/>
            <a:ext cx="2485506" cy="31588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A77B0C-CA94-4DD0-BFA9-41A1283600BA}"/>
              </a:ext>
            </a:extLst>
          </p:cNvPr>
          <p:cNvSpPr/>
          <p:nvPr/>
        </p:nvSpPr>
        <p:spPr>
          <a:xfrm>
            <a:off x="8878186" y="2028305"/>
            <a:ext cx="903767" cy="2327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384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On-template-2024-Aktiv-Grotesk" id="{32CE356C-15CF-6143-A133-22D697BC4B04}" vid="{0179C0C4-D6BE-D74C-B2DF-0777B0589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2770</TotalTime>
  <Words>624</Words>
  <Application>Microsoft Office PowerPoint</Application>
  <PresentationFormat>Widescreen</PresentationFormat>
  <Paragraphs>27</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Aktiv Grotesk Black</vt:lpstr>
      <vt:lpstr>Aptos</vt:lpstr>
      <vt:lpstr>Arial</vt:lpstr>
      <vt:lpstr>Calibri</vt:lpstr>
      <vt:lpstr>Calibri Light</vt:lpstr>
      <vt:lpstr>Aktiv Grotesk Light</vt:lpstr>
      <vt:lpstr>Arial Black</vt:lpstr>
      <vt:lpstr>Office Theme</vt:lpstr>
      <vt:lpstr>JAGGAER PROCUREMENT FORM TRAINING GUIDE</vt:lpstr>
      <vt:lpstr>Definition:  Procurement Form means a requisition to purchase a good or services that is NOT available on a Jaggaer Catalog.  There are two roles to work in Jaggaer:  1. Requestor – Creates and submits purchases for goods and services related to their department. 2. Approver – Reviews and authorized financial transactions for the purchase of goods and service related to their department.  Select the appropriate  Non-Catalog form below (Goods, Service or Preferred Services Providers)</vt:lpstr>
      <vt:lpstr>Once one of the forms is clicked, enter the names of the supplier.  Confirm that the supplier has an email address to send the purchase order electronically.  </vt:lpstr>
      <vt:lpstr>Select the correct supplier.  Confirm that the supplier’s address is correct.  Some supplier may have multiple addresses, click on the “pencil” to the right if the initial address populated is incorrect.</vt:lpstr>
      <vt:lpstr>When the pencil is selected, a list of addresses associated with the supplier will appear, “select” the correct address associated with this order.</vt:lpstr>
      <vt:lpstr>If a Contract has been executed between the parties, attach the Contract to the requisition.  You can search for the Contract and select the correct Contract from the list.</vt:lpstr>
      <vt:lpstr>Fill out the form as requested.  The details entered should “match” exactly the quote that the supplier has provided.  If you quote as multiple lines/charges, select “Add to Cart and Return” and continue until all lines are added.   Please note that if Goods requistion form is selected, each item on the quote will have to be entered on its own individual lines. </vt:lpstr>
      <vt:lpstr>Once all the lines of the order are added to the requisition, review to ensure that it is correct.    If a line needs to be edited or removed, you may do so by selecting the “…” by the line.</vt:lpstr>
      <vt:lpstr>If the individual who is making this request is not a Requester, must “Assign Cart” to a Requester to finalize the requisition.  Once the assign cart is clicked, search and select the correct Requester.  If there are any “errors/issues” correct the issues in order to Proceed to Checkout. </vt:lpstr>
      <vt:lpstr>Confirm the Shipping/delivery address and Accounting Codes are correct.  If they need to be revised select the “pencil” by those sections to revise. </vt:lpstr>
      <vt:lpstr>A quote or other document must be attached to substantiate the purchase.  Select the “Attachments” tab at the top-middle to drag your document into the requisition.  Then select “Place Order” once completed.</vt:lpstr>
      <vt:lpstr>FINAL STEP</vt:lpstr>
      <vt:lpstr>QUESTIONS?  Submit to procurement@tcu.edu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Botros, Justin</dc:creator>
  <cp:lastModifiedBy>Held, Mary Grace</cp:lastModifiedBy>
  <cp:revision>1705</cp:revision>
  <cp:lastPrinted>2025-08-05T13:00:42Z</cp:lastPrinted>
  <dcterms:created xsi:type="dcterms:W3CDTF">2025-03-19T16:03:01Z</dcterms:created>
  <dcterms:modified xsi:type="dcterms:W3CDTF">2026-04-22T15:02:56Z</dcterms:modified>
</cp:coreProperties>
</file>