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259" r:id="rId2"/>
    <p:sldId id="333" r:id="rId3"/>
    <p:sldId id="336" r:id="rId4"/>
    <p:sldId id="335" r:id="rId5"/>
    <p:sldId id="338" r:id="rId6"/>
    <p:sldId id="334" r:id="rId7"/>
    <p:sldId id="274" r:id="rId8"/>
  </p:sldIdLst>
  <p:sldSz cx="12192000" cy="6858000"/>
  <p:notesSz cx="7023100" cy="9309100"/>
  <p:embeddedFontLst>
    <p:embeddedFont>
      <p:font typeface="Aktiv Grotesk Black" panose="020B0604020202020204" charset="0"/>
      <p:bold r:id="rId10"/>
      <p:italic r:id="rId11"/>
      <p:boldItalic r:id="rId12"/>
    </p:embeddedFont>
    <p:embeddedFont>
      <p:font typeface="Aktiv Grotesk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979"/>
    <a:srgbClr val="A3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9DA3-80CC-CBE4-F110-2C4CC040F90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EC3EF09C-4574-471E-89C8-4A741AD30F42}"/>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4D546053-18CA-8A4E-AAD4-51122A309A60}" type="datetimeFigureOut">
              <a:rPr lang="en-US"/>
              <a:pPr>
                <a:defRPr/>
              </a:pPr>
              <a:t>4/21/2026</a:t>
            </a:fld>
            <a:endParaRPr lang="en-US"/>
          </a:p>
        </p:txBody>
      </p:sp>
      <p:sp>
        <p:nvSpPr>
          <p:cNvPr id="4" name="Slide Image Placeholder 3">
            <a:extLst>
              <a:ext uri="{FF2B5EF4-FFF2-40B4-BE49-F238E27FC236}">
                <a16:creationId xmlns:a16="http://schemas.microsoft.com/office/drawing/2014/main" id="{59543412-0EF9-E5AC-E9D8-6893FDE1A00A}"/>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8589B9B8-EB1D-B5B6-A054-5F41CB161FF8}"/>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DEF9142-B7E1-CB39-7C21-84FC76C112CC}"/>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BF0B1D49-0F40-6E43-EE52-63E82E1DC754}"/>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DF8E3C3B-8A6C-9F49-ABAC-B8DAA83821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71B9C-3FF9-8CF4-E531-7700A06920D1}"/>
              </a:ext>
            </a:extLst>
          </p:cNvPr>
          <p:cNvSpPr>
            <a:spLocks noGrp="1"/>
          </p:cNvSpPr>
          <p:nvPr>
            <p:ph type="dt" sz="half" idx="10"/>
          </p:nvPr>
        </p:nvSpPr>
        <p:spPr/>
        <p:txBody>
          <a:bodyPr/>
          <a:lstStyle>
            <a:lvl1pPr>
              <a:defRPr/>
            </a:lvl1pPr>
          </a:lstStyle>
          <a:p>
            <a:pPr>
              <a:defRPr/>
            </a:pPr>
            <a:fld id="{BC487538-8152-994D-A6A5-449C9BAB3718}" type="datetimeFigureOut">
              <a:rPr lang="en-US"/>
              <a:pPr>
                <a:defRPr/>
              </a:pPr>
              <a:t>4/21/2026</a:t>
            </a:fld>
            <a:endParaRPr lang="en-US"/>
          </a:p>
        </p:txBody>
      </p:sp>
      <p:sp>
        <p:nvSpPr>
          <p:cNvPr id="5" name="Footer Placeholder 4">
            <a:extLst>
              <a:ext uri="{FF2B5EF4-FFF2-40B4-BE49-F238E27FC236}">
                <a16:creationId xmlns:a16="http://schemas.microsoft.com/office/drawing/2014/main" id="{AD8BD1F3-05F7-03D4-1F85-485CEAFB3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394A2-56AD-9A69-AD55-A119BEDD9042}"/>
              </a:ext>
            </a:extLst>
          </p:cNvPr>
          <p:cNvSpPr>
            <a:spLocks noGrp="1"/>
          </p:cNvSpPr>
          <p:nvPr>
            <p:ph type="sldNum" sz="quarter" idx="12"/>
          </p:nvPr>
        </p:nvSpPr>
        <p:spPr/>
        <p:txBody>
          <a:bodyPr/>
          <a:lstStyle>
            <a:lvl1pPr>
              <a:defRPr/>
            </a:lvl1pPr>
          </a:lstStyle>
          <a:p>
            <a:pPr>
              <a:defRPr/>
            </a:pPr>
            <a:fld id="{72F8845C-A556-704A-B247-2D5914B1C242}" type="slidenum">
              <a:rPr lang="en-US"/>
              <a:pPr>
                <a:defRPr/>
              </a:pPr>
              <a:t>‹#›</a:t>
            </a:fld>
            <a:endParaRPr lang="en-US"/>
          </a:p>
        </p:txBody>
      </p:sp>
    </p:spTree>
    <p:extLst>
      <p:ext uri="{BB962C8B-B14F-4D97-AF65-F5344CB8AC3E}">
        <p14:creationId xmlns:p14="http://schemas.microsoft.com/office/powerpoint/2010/main" val="25252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BC39-C957-E8A3-1853-067B3D283F96}"/>
              </a:ext>
            </a:extLst>
          </p:cNvPr>
          <p:cNvSpPr>
            <a:spLocks noGrp="1"/>
          </p:cNvSpPr>
          <p:nvPr>
            <p:ph type="dt" sz="half" idx="10"/>
          </p:nvPr>
        </p:nvSpPr>
        <p:spPr/>
        <p:txBody>
          <a:bodyPr/>
          <a:lstStyle>
            <a:lvl1pPr>
              <a:defRPr/>
            </a:lvl1pPr>
          </a:lstStyle>
          <a:p>
            <a:pPr>
              <a:defRPr/>
            </a:pPr>
            <a:fld id="{D40FE031-831E-2048-87F9-A5D588643A7D}" type="datetimeFigureOut">
              <a:rPr lang="en-US"/>
              <a:pPr>
                <a:defRPr/>
              </a:pPr>
              <a:t>4/21/2026</a:t>
            </a:fld>
            <a:endParaRPr lang="en-US"/>
          </a:p>
        </p:txBody>
      </p:sp>
      <p:sp>
        <p:nvSpPr>
          <p:cNvPr id="5" name="Footer Placeholder 4">
            <a:extLst>
              <a:ext uri="{FF2B5EF4-FFF2-40B4-BE49-F238E27FC236}">
                <a16:creationId xmlns:a16="http://schemas.microsoft.com/office/drawing/2014/main" id="{DF7EE292-C1CA-D0F1-E372-6E9C6CBD52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67E1D-E5F9-80AB-7499-56C461616A17}"/>
              </a:ext>
            </a:extLst>
          </p:cNvPr>
          <p:cNvSpPr>
            <a:spLocks noGrp="1"/>
          </p:cNvSpPr>
          <p:nvPr>
            <p:ph type="sldNum" sz="quarter" idx="12"/>
          </p:nvPr>
        </p:nvSpPr>
        <p:spPr/>
        <p:txBody>
          <a:bodyPr/>
          <a:lstStyle>
            <a:lvl1pPr>
              <a:defRPr/>
            </a:lvl1pPr>
          </a:lstStyle>
          <a:p>
            <a:pPr>
              <a:defRPr/>
            </a:pPr>
            <a:fld id="{8565254E-6959-8C46-8B86-F4825FA58D1B}" type="slidenum">
              <a:rPr lang="en-US"/>
              <a:pPr>
                <a:defRPr/>
              </a:pPr>
              <a:t>‹#›</a:t>
            </a:fld>
            <a:endParaRPr lang="en-US"/>
          </a:p>
        </p:txBody>
      </p:sp>
    </p:spTree>
    <p:extLst>
      <p:ext uri="{BB962C8B-B14F-4D97-AF65-F5344CB8AC3E}">
        <p14:creationId xmlns:p14="http://schemas.microsoft.com/office/powerpoint/2010/main" val="36759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CAAD-EA6C-17B2-4DD9-B51447ED3DA5}"/>
              </a:ext>
            </a:extLst>
          </p:cNvPr>
          <p:cNvSpPr>
            <a:spLocks noGrp="1"/>
          </p:cNvSpPr>
          <p:nvPr>
            <p:ph type="dt" sz="half" idx="10"/>
          </p:nvPr>
        </p:nvSpPr>
        <p:spPr/>
        <p:txBody>
          <a:bodyPr/>
          <a:lstStyle>
            <a:lvl1pPr>
              <a:defRPr/>
            </a:lvl1pPr>
          </a:lstStyle>
          <a:p>
            <a:pPr>
              <a:defRPr/>
            </a:pPr>
            <a:fld id="{A7C2AA11-1107-1348-9D1D-FDC41A67D38F}" type="datetimeFigureOut">
              <a:rPr lang="en-US"/>
              <a:pPr>
                <a:defRPr/>
              </a:pPr>
              <a:t>4/21/2026</a:t>
            </a:fld>
            <a:endParaRPr lang="en-US"/>
          </a:p>
        </p:txBody>
      </p:sp>
      <p:sp>
        <p:nvSpPr>
          <p:cNvPr id="5" name="Footer Placeholder 4">
            <a:extLst>
              <a:ext uri="{FF2B5EF4-FFF2-40B4-BE49-F238E27FC236}">
                <a16:creationId xmlns:a16="http://schemas.microsoft.com/office/drawing/2014/main" id="{9015A7EA-E9D7-971D-1F85-E8A8E6D72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0FFEFE-F539-78CF-E6F2-FA98871CE8EE}"/>
              </a:ext>
            </a:extLst>
          </p:cNvPr>
          <p:cNvSpPr>
            <a:spLocks noGrp="1"/>
          </p:cNvSpPr>
          <p:nvPr>
            <p:ph type="sldNum" sz="quarter" idx="12"/>
          </p:nvPr>
        </p:nvSpPr>
        <p:spPr/>
        <p:txBody>
          <a:bodyPr/>
          <a:lstStyle>
            <a:lvl1pPr>
              <a:defRPr/>
            </a:lvl1pPr>
          </a:lstStyle>
          <a:p>
            <a:pPr>
              <a:defRPr/>
            </a:pPr>
            <a:fld id="{1F619A9C-9BF8-8742-A445-D96122FE8671}" type="slidenum">
              <a:rPr lang="en-US"/>
              <a:pPr>
                <a:defRPr/>
              </a:pPr>
              <a:t>‹#›</a:t>
            </a:fld>
            <a:endParaRPr lang="en-US"/>
          </a:p>
        </p:txBody>
      </p:sp>
    </p:spTree>
    <p:extLst>
      <p:ext uri="{BB962C8B-B14F-4D97-AF65-F5344CB8AC3E}">
        <p14:creationId xmlns:p14="http://schemas.microsoft.com/office/powerpoint/2010/main" val="2195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5AC7-1C4A-C1D6-1465-F386D5E64677}"/>
              </a:ext>
            </a:extLst>
          </p:cNvPr>
          <p:cNvSpPr>
            <a:spLocks noGrp="1"/>
          </p:cNvSpPr>
          <p:nvPr>
            <p:ph type="dt" sz="half" idx="10"/>
          </p:nvPr>
        </p:nvSpPr>
        <p:spPr/>
        <p:txBody>
          <a:bodyPr/>
          <a:lstStyle>
            <a:lvl1pPr>
              <a:defRPr/>
            </a:lvl1pPr>
          </a:lstStyle>
          <a:p>
            <a:pPr>
              <a:defRPr/>
            </a:pPr>
            <a:fld id="{660B28DC-1924-E84C-8F68-9C49C39DDC75}" type="datetimeFigureOut">
              <a:rPr lang="en-US"/>
              <a:pPr>
                <a:defRPr/>
              </a:pPr>
              <a:t>4/21/2026</a:t>
            </a:fld>
            <a:endParaRPr lang="en-US"/>
          </a:p>
        </p:txBody>
      </p:sp>
      <p:sp>
        <p:nvSpPr>
          <p:cNvPr id="5" name="Footer Placeholder 4">
            <a:extLst>
              <a:ext uri="{FF2B5EF4-FFF2-40B4-BE49-F238E27FC236}">
                <a16:creationId xmlns:a16="http://schemas.microsoft.com/office/drawing/2014/main" id="{69778B83-03CD-F06A-567A-7C1CC3570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48A845-0773-CFE5-A333-0D8A7D692CA4}"/>
              </a:ext>
            </a:extLst>
          </p:cNvPr>
          <p:cNvSpPr>
            <a:spLocks noGrp="1"/>
          </p:cNvSpPr>
          <p:nvPr>
            <p:ph type="sldNum" sz="quarter" idx="12"/>
          </p:nvPr>
        </p:nvSpPr>
        <p:spPr/>
        <p:txBody>
          <a:bodyPr/>
          <a:lstStyle>
            <a:lvl1pPr>
              <a:defRPr/>
            </a:lvl1pPr>
          </a:lstStyle>
          <a:p>
            <a:pPr>
              <a:defRPr/>
            </a:pPr>
            <a:fld id="{215C3D79-86E9-0945-BAD0-FB820F316194}" type="slidenum">
              <a:rPr lang="en-US"/>
              <a:pPr>
                <a:defRPr/>
              </a:pPr>
              <a:t>‹#›</a:t>
            </a:fld>
            <a:endParaRPr lang="en-US"/>
          </a:p>
        </p:txBody>
      </p:sp>
    </p:spTree>
    <p:extLst>
      <p:ext uri="{BB962C8B-B14F-4D97-AF65-F5344CB8AC3E}">
        <p14:creationId xmlns:p14="http://schemas.microsoft.com/office/powerpoint/2010/main" val="29273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5AA65-26E5-4821-FD5D-6E7558514D21}"/>
              </a:ext>
            </a:extLst>
          </p:cNvPr>
          <p:cNvSpPr>
            <a:spLocks noGrp="1"/>
          </p:cNvSpPr>
          <p:nvPr>
            <p:ph type="dt" sz="half" idx="10"/>
          </p:nvPr>
        </p:nvSpPr>
        <p:spPr/>
        <p:txBody>
          <a:bodyPr/>
          <a:lstStyle>
            <a:lvl1pPr>
              <a:defRPr/>
            </a:lvl1pPr>
          </a:lstStyle>
          <a:p>
            <a:pPr>
              <a:defRPr/>
            </a:pPr>
            <a:fld id="{745538B0-E7E7-C740-8330-EB6FE8A25DF0}" type="datetimeFigureOut">
              <a:rPr lang="en-US"/>
              <a:pPr>
                <a:defRPr/>
              </a:pPr>
              <a:t>4/21/2026</a:t>
            </a:fld>
            <a:endParaRPr lang="en-US"/>
          </a:p>
        </p:txBody>
      </p:sp>
      <p:sp>
        <p:nvSpPr>
          <p:cNvPr id="5" name="Footer Placeholder 4">
            <a:extLst>
              <a:ext uri="{FF2B5EF4-FFF2-40B4-BE49-F238E27FC236}">
                <a16:creationId xmlns:a16="http://schemas.microsoft.com/office/drawing/2014/main" id="{60320B1E-74D8-E560-A356-0757B92F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2EC1D5-D699-58AF-9D4C-3EC793054DF9}"/>
              </a:ext>
            </a:extLst>
          </p:cNvPr>
          <p:cNvSpPr>
            <a:spLocks noGrp="1"/>
          </p:cNvSpPr>
          <p:nvPr>
            <p:ph type="sldNum" sz="quarter" idx="12"/>
          </p:nvPr>
        </p:nvSpPr>
        <p:spPr/>
        <p:txBody>
          <a:bodyPr/>
          <a:lstStyle>
            <a:lvl1pPr>
              <a:defRPr/>
            </a:lvl1pPr>
          </a:lstStyle>
          <a:p>
            <a:pPr>
              <a:defRPr/>
            </a:pPr>
            <a:fld id="{A2C9B508-1264-E14C-9860-573B541F341A}" type="slidenum">
              <a:rPr lang="en-US"/>
              <a:pPr>
                <a:defRPr/>
              </a:pPr>
              <a:t>‹#›</a:t>
            </a:fld>
            <a:endParaRPr lang="en-US"/>
          </a:p>
        </p:txBody>
      </p:sp>
    </p:spTree>
    <p:extLst>
      <p:ext uri="{BB962C8B-B14F-4D97-AF65-F5344CB8AC3E}">
        <p14:creationId xmlns:p14="http://schemas.microsoft.com/office/powerpoint/2010/main" val="15409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243449-0D92-6CDE-7E57-2DB8C31E43E4}"/>
              </a:ext>
            </a:extLst>
          </p:cNvPr>
          <p:cNvSpPr>
            <a:spLocks noGrp="1"/>
          </p:cNvSpPr>
          <p:nvPr>
            <p:ph type="dt" sz="half" idx="10"/>
          </p:nvPr>
        </p:nvSpPr>
        <p:spPr/>
        <p:txBody>
          <a:bodyPr/>
          <a:lstStyle>
            <a:lvl1pPr>
              <a:defRPr/>
            </a:lvl1pPr>
          </a:lstStyle>
          <a:p>
            <a:pPr>
              <a:defRPr/>
            </a:pPr>
            <a:fld id="{892E0D84-5C88-8543-9C13-C3760741CB5A}" type="datetimeFigureOut">
              <a:rPr lang="en-US"/>
              <a:pPr>
                <a:defRPr/>
              </a:pPr>
              <a:t>4/21/2026</a:t>
            </a:fld>
            <a:endParaRPr lang="en-US"/>
          </a:p>
        </p:txBody>
      </p:sp>
      <p:sp>
        <p:nvSpPr>
          <p:cNvPr id="6" name="Footer Placeholder 4">
            <a:extLst>
              <a:ext uri="{FF2B5EF4-FFF2-40B4-BE49-F238E27FC236}">
                <a16:creationId xmlns:a16="http://schemas.microsoft.com/office/drawing/2014/main" id="{62780826-0F23-1BEA-5674-EA507D0A75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FDD89-69AC-B9D3-1865-743FD2B0AA13}"/>
              </a:ext>
            </a:extLst>
          </p:cNvPr>
          <p:cNvSpPr>
            <a:spLocks noGrp="1"/>
          </p:cNvSpPr>
          <p:nvPr>
            <p:ph type="sldNum" sz="quarter" idx="12"/>
          </p:nvPr>
        </p:nvSpPr>
        <p:spPr/>
        <p:txBody>
          <a:bodyPr/>
          <a:lstStyle>
            <a:lvl1pPr>
              <a:defRPr/>
            </a:lvl1pPr>
          </a:lstStyle>
          <a:p>
            <a:pPr>
              <a:defRPr/>
            </a:pPr>
            <a:fld id="{3CEB5611-38C2-1741-B260-005C6D6553A5}" type="slidenum">
              <a:rPr lang="en-US"/>
              <a:pPr>
                <a:defRPr/>
              </a:pPr>
              <a:t>‹#›</a:t>
            </a:fld>
            <a:endParaRPr lang="en-US"/>
          </a:p>
        </p:txBody>
      </p:sp>
    </p:spTree>
    <p:extLst>
      <p:ext uri="{BB962C8B-B14F-4D97-AF65-F5344CB8AC3E}">
        <p14:creationId xmlns:p14="http://schemas.microsoft.com/office/powerpoint/2010/main" val="12390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EA9B58-F3AE-1EAD-A7DA-15567FD3D567}"/>
              </a:ext>
            </a:extLst>
          </p:cNvPr>
          <p:cNvSpPr>
            <a:spLocks noGrp="1"/>
          </p:cNvSpPr>
          <p:nvPr>
            <p:ph type="dt" sz="half" idx="10"/>
          </p:nvPr>
        </p:nvSpPr>
        <p:spPr/>
        <p:txBody>
          <a:bodyPr/>
          <a:lstStyle>
            <a:lvl1pPr>
              <a:defRPr/>
            </a:lvl1pPr>
          </a:lstStyle>
          <a:p>
            <a:pPr>
              <a:defRPr/>
            </a:pPr>
            <a:fld id="{AB3E4304-26D9-C44B-B705-109167445730}" type="datetimeFigureOut">
              <a:rPr lang="en-US"/>
              <a:pPr>
                <a:defRPr/>
              </a:pPr>
              <a:t>4/21/2026</a:t>
            </a:fld>
            <a:endParaRPr lang="en-US"/>
          </a:p>
        </p:txBody>
      </p:sp>
      <p:sp>
        <p:nvSpPr>
          <p:cNvPr id="8" name="Footer Placeholder 4">
            <a:extLst>
              <a:ext uri="{FF2B5EF4-FFF2-40B4-BE49-F238E27FC236}">
                <a16:creationId xmlns:a16="http://schemas.microsoft.com/office/drawing/2014/main" id="{C452C723-2F94-F571-F66D-91B0DDD82A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5D09-C5F8-9C43-57DD-1A2218D44A12}"/>
              </a:ext>
            </a:extLst>
          </p:cNvPr>
          <p:cNvSpPr>
            <a:spLocks noGrp="1"/>
          </p:cNvSpPr>
          <p:nvPr>
            <p:ph type="sldNum" sz="quarter" idx="12"/>
          </p:nvPr>
        </p:nvSpPr>
        <p:spPr/>
        <p:txBody>
          <a:bodyPr/>
          <a:lstStyle>
            <a:lvl1pPr>
              <a:defRPr/>
            </a:lvl1pPr>
          </a:lstStyle>
          <a:p>
            <a:pPr>
              <a:defRPr/>
            </a:pPr>
            <a:fld id="{31F620FA-0B29-3648-A9BA-D4454B6ADE7A}" type="slidenum">
              <a:rPr lang="en-US"/>
              <a:pPr>
                <a:defRPr/>
              </a:pPr>
              <a:t>‹#›</a:t>
            </a:fld>
            <a:endParaRPr lang="en-US"/>
          </a:p>
        </p:txBody>
      </p:sp>
    </p:spTree>
    <p:extLst>
      <p:ext uri="{BB962C8B-B14F-4D97-AF65-F5344CB8AC3E}">
        <p14:creationId xmlns:p14="http://schemas.microsoft.com/office/powerpoint/2010/main" val="384257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F33A1B-913F-7808-F2C9-1AB29652ABD4}"/>
              </a:ext>
            </a:extLst>
          </p:cNvPr>
          <p:cNvSpPr>
            <a:spLocks noGrp="1"/>
          </p:cNvSpPr>
          <p:nvPr>
            <p:ph type="dt" sz="half" idx="10"/>
          </p:nvPr>
        </p:nvSpPr>
        <p:spPr/>
        <p:txBody>
          <a:bodyPr/>
          <a:lstStyle>
            <a:lvl1pPr>
              <a:defRPr/>
            </a:lvl1pPr>
          </a:lstStyle>
          <a:p>
            <a:pPr>
              <a:defRPr/>
            </a:pPr>
            <a:fld id="{3C4F2934-BCDF-314C-9460-D47E2B047DE2}" type="datetimeFigureOut">
              <a:rPr lang="en-US"/>
              <a:pPr>
                <a:defRPr/>
              </a:pPr>
              <a:t>4/21/2026</a:t>
            </a:fld>
            <a:endParaRPr lang="en-US"/>
          </a:p>
        </p:txBody>
      </p:sp>
      <p:sp>
        <p:nvSpPr>
          <p:cNvPr id="4" name="Footer Placeholder 4">
            <a:extLst>
              <a:ext uri="{FF2B5EF4-FFF2-40B4-BE49-F238E27FC236}">
                <a16:creationId xmlns:a16="http://schemas.microsoft.com/office/drawing/2014/main" id="{BFB0A69C-EFA4-4AC3-BAF7-A1946C7E93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A5CF61-1A94-3AF1-C0F8-B1EB2566204F}"/>
              </a:ext>
            </a:extLst>
          </p:cNvPr>
          <p:cNvSpPr>
            <a:spLocks noGrp="1"/>
          </p:cNvSpPr>
          <p:nvPr>
            <p:ph type="sldNum" sz="quarter" idx="12"/>
          </p:nvPr>
        </p:nvSpPr>
        <p:spPr/>
        <p:txBody>
          <a:bodyPr/>
          <a:lstStyle>
            <a:lvl1pPr>
              <a:defRPr/>
            </a:lvl1pPr>
          </a:lstStyle>
          <a:p>
            <a:pPr>
              <a:defRPr/>
            </a:pPr>
            <a:fld id="{136230FD-2F91-2443-8D5A-28AD53684561}" type="slidenum">
              <a:rPr lang="en-US"/>
              <a:pPr>
                <a:defRPr/>
              </a:pPr>
              <a:t>‹#›</a:t>
            </a:fld>
            <a:endParaRPr lang="en-US"/>
          </a:p>
        </p:txBody>
      </p:sp>
    </p:spTree>
    <p:extLst>
      <p:ext uri="{BB962C8B-B14F-4D97-AF65-F5344CB8AC3E}">
        <p14:creationId xmlns:p14="http://schemas.microsoft.com/office/powerpoint/2010/main" val="416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7BD19-8ACA-0D93-D519-DD1C57EA5CBA}"/>
              </a:ext>
            </a:extLst>
          </p:cNvPr>
          <p:cNvSpPr>
            <a:spLocks noGrp="1"/>
          </p:cNvSpPr>
          <p:nvPr>
            <p:ph type="dt" sz="half" idx="10"/>
          </p:nvPr>
        </p:nvSpPr>
        <p:spPr/>
        <p:txBody>
          <a:bodyPr/>
          <a:lstStyle>
            <a:lvl1pPr>
              <a:defRPr/>
            </a:lvl1pPr>
          </a:lstStyle>
          <a:p>
            <a:pPr>
              <a:defRPr/>
            </a:pPr>
            <a:fld id="{9B19C7CB-9256-864D-B4D1-E22E19E2012D}" type="datetimeFigureOut">
              <a:rPr lang="en-US"/>
              <a:pPr>
                <a:defRPr/>
              </a:pPr>
              <a:t>4/21/2026</a:t>
            </a:fld>
            <a:endParaRPr lang="en-US"/>
          </a:p>
        </p:txBody>
      </p:sp>
      <p:sp>
        <p:nvSpPr>
          <p:cNvPr id="3" name="Footer Placeholder 4">
            <a:extLst>
              <a:ext uri="{FF2B5EF4-FFF2-40B4-BE49-F238E27FC236}">
                <a16:creationId xmlns:a16="http://schemas.microsoft.com/office/drawing/2014/main" id="{50EE67AC-A247-3F86-EA52-3878508A81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EDFE0-C59B-98FB-741D-4C3FC42ED430}"/>
              </a:ext>
            </a:extLst>
          </p:cNvPr>
          <p:cNvSpPr>
            <a:spLocks noGrp="1"/>
          </p:cNvSpPr>
          <p:nvPr>
            <p:ph type="sldNum" sz="quarter" idx="12"/>
          </p:nvPr>
        </p:nvSpPr>
        <p:spPr/>
        <p:txBody>
          <a:bodyPr/>
          <a:lstStyle>
            <a:lvl1pPr>
              <a:defRPr/>
            </a:lvl1pPr>
          </a:lstStyle>
          <a:p>
            <a:pPr>
              <a:defRPr/>
            </a:pPr>
            <a:fld id="{DB11598D-3D3D-6745-B2F5-E7DA54E14D3F}" type="slidenum">
              <a:rPr lang="en-US"/>
              <a:pPr>
                <a:defRPr/>
              </a:pPr>
              <a:t>‹#›</a:t>
            </a:fld>
            <a:endParaRPr lang="en-US"/>
          </a:p>
        </p:txBody>
      </p:sp>
    </p:spTree>
    <p:extLst>
      <p:ext uri="{BB962C8B-B14F-4D97-AF65-F5344CB8AC3E}">
        <p14:creationId xmlns:p14="http://schemas.microsoft.com/office/powerpoint/2010/main" val="21548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E71DDC-8E86-3CD2-432F-FC817ADF2BB7}"/>
              </a:ext>
            </a:extLst>
          </p:cNvPr>
          <p:cNvSpPr>
            <a:spLocks noGrp="1"/>
          </p:cNvSpPr>
          <p:nvPr>
            <p:ph type="dt" sz="half" idx="10"/>
          </p:nvPr>
        </p:nvSpPr>
        <p:spPr/>
        <p:txBody>
          <a:bodyPr/>
          <a:lstStyle>
            <a:lvl1pPr>
              <a:defRPr/>
            </a:lvl1pPr>
          </a:lstStyle>
          <a:p>
            <a:pPr>
              <a:defRPr/>
            </a:pPr>
            <a:fld id="{2F164DB0-A9E5-EF48-86EB-E6BFBA5936D3}" type="datetimeFigureOut">
              <a:rPr lang="en-US"/>
              <a:pPr>
                <a:defRPr/>
              </a:pPr>
              <a:t>4/21/2026</a:t>
            </a:fld>
            <a:endParaRPr lang="en-US"/>
          </a:p>
        </p:txBody>
      </p:sp>
      <p:sp>
        <p:nvSpPr>
          <p:cNvPr id="6" name="Footer Placeholder 4">
            <a:extLst>
              <a:ext uri="{FF2B5EF4-FFF2-40B4-BE49-F238E27FC236}">
                <a16:creationId xmlns:a16="http://schemas.microsoft.com/office/drawing/2014/main" id="{B5513818-C719-72CF-26F3-97EEE25710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1C595-AD46-D32E-734A-3BE68B8A875A}"/>
              </a:ext>
            </a:extLst>
          </p:cNvPr>
          <p:cNvSpPr>
            <a:spLocks noGrp="1"/>
          </p:cNvSpPr>
          <p:nvPr>
            <p:ph type="sldNum" sz="quarter" idx="12"/>
          </p:nvPr>
        </p:nvSpPr>
        <p:spPr/>
        <p:txBody>
          <a:bodyPr/>
          <a:lstStyle>
            <a:lvl1pPr>
              <a:defRPr/>
            </a:lvl1pPr>
          </a:lstStyle>
          <a:p>
            <a:pPr>
              <a:defRPr/>
            </a:pPr>
            <a:fld id="{7960DCB4-B733-284E-9B1B-EF7A077193CF}" type="slidenum">
              <a:rPr lang="en-US"/>
              <a:pPr>
                <a:defRPr/>
              </a:pPr>
              <a:t>‹#›</a:t>
            </a:fld>
            <a:endParaRPr lang="en-US"/>
          </a:p>
        </p:txBody>
      </p:sp>
    </p:spTree>
    <p:extLst>
      <p:ext uri="{BB962C8B-B14F-4D97-AF65-F5344CB8AC3E}">
        <p14:creationId xmlns:p14="http://schemas.microsoft.com/office/powerpoint/2010/main" val="18874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C60C12-C1D2-DCE5-394B-E31F124280D7}"/>
              </a:ext>
            </a:extLst>
          </p:cNvPr>
          <p:cNvSpPr>
            <a:spLocks noGrp="1"/>
          </p:cNvSpPr>
          <p:nvPr>
            <p:ph type="dt" sz="half" idx="10"/>
          </p:nvPr>
        </p:nvSpPr>
        <p:spPr/>
        <p:txBody>
          <a:bodyPr/>
          <a:lstStyle>
            <a:lvl1pPr>
              <a:defRPr/>
            </a:lvl1pPr>
          </a:lstStyle>
          <a:p>
            <a:pPr>
              <a:defRPr/>
            </a:pPr>
            <a:fld id="{F9D46EA2-B48D-434F-BDDD-2C3D3AA99FF2}" type="datetimeFigureOut">
              <a:rPr lang="en-US"/>
              <a:pPr>
                <a:defRPr/>
              </a:pPr>
              <a:t>4/21/2026</a:t>
            </a:fld>
            <a:endParaRPr lang="en-US"/>
          </a:p>
        </p:txBody>
      </p:sp>
      <p:sp>
        <p:nvSpPr>
          <p:cNvPr id="6" name="Footer Placeholder 4">
            <a:extLst>
              <a:ext uri="{FF2B5EF4-FFF2-40B4-BE49-F238E27FC236}">
                <a16:creationId xmlns:a16="http://schemas.microsoft.com/office/drawing/2014/main" id="{5DAD634A-DA36-37CA-1FFD-6B0FAADCF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3FCF1-2801-59DD-23E6-0CBCBD8234C2}"/>
              </a:ext>
            </a:extLst>
          </p:cNvPr>
          <p:cNvSpPr>
            <a:spLocks noGrp="1"/>
          </p:cNvSpPr>
          <p:nvPr>
            <p:ph type="sldNum" sz="quarter" idx="12"/>
          </p:nvPr>
        </p:nvSpPr>
        <p:spPr/>
        <p:txBody>
          <a:bodyPr/>
          <a:lstStyle>
            <a:lvl1pPr>
              <a:defRPr/>
            </a:lvl1pPr>
          </a:lstStyle>
          <a:p>
            <a:pPr>
              <a:defRPr/>
            </a:pPr>
            <a:fld id="{9CDF8BEF-7306-EA45-86F3-68E9A86BBEAD}" type="slidenum">
              <a:rPr lang="en-US"/>
              <a:pPr>
                <a:defRPr/>
              </a:pPr>
              <a:t>‹#›</a:t>
            </a:fld>
            <a:endParaRPr lang="en-US"/>
          </a:p>
        </p:txBody>
      </p:sp>
    </p:spTree>
    <p:extLst>
      <p:ext uri="{BB962C8B-B14F-4D97-AF65-F5344CB8AC3E}">
        <p14:creationId xmlns:p14="http://schemas.microsoft.com/office/powerpoint/2010/main" val="3659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F40B3-103C-77FC-9D1F-10337858866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BB33DD-6341-4303-2A43-71B3CC8C19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ED1E1A-776F-C30F-007B-041C7585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86090-238F-9D45-8DB5-4C59E5F2A6AC}" type="datetimeFigureOut">
              <a:rPr lang="en-US"/>
              <a:pPr>
                <a:defRPr/>
              </a:pPr>
              <a:t>4/21/2026</a:t>
            </a:fld>
            <a:endParaRPr lang="en-US"/>
          </a:p>
        </p:txBody>
      </p:sp>
      <p:sp>
        <p:nvSpPr>
          <p:cNvPr id="5" name="Footer Placeholder 4">
            <a:extLst>
              <a:ext uri="{FF2B5EF4-FFF2-40B4-BE49-F238E27FC236}">
                <a16:creationId xmlns:a16="http://schemas.microsoft.com/office/drawing/2014/main" id="{C06696F7-2E4F-3B48-6AC7-CD5150E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CE3B959-5CA0-F205-B3AD-7BC64C0C5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E4D94E1-AB0B-3648-8F43-76D2ED03DB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1979"/>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975D594-84D3-8B9A-2BF3-FC658352E6D3}"/>
              </a:ext>
            </a:extLst>
          </p:cNvPr>
          <p:cNvSpPr>
            <a:spLocks noGrp="1" noChangeArrowheads="1"/>
          </p:cNvSpPr>
          <p:nvPr>
            <p:ph type="ctrTitle"/>
          </p:nvPr>
        </p:nvSpPr>
        <p:spPr>
          <a:xfrm>
            <a:off x="758258" y="2301425"/>
            <a:ext cx="10845580" cy="1028700"/>
          </a:xfrm>
        </p:spPr>
        <p:txBody>
          <a:bodyPr anchor="ctr"/>
          <a:lstStyle/>
          <a:p>
            <a:pPr>
              <a:lnSpc>
                <a:spcPts val="7620"/>
              </a:lnSpc>
            </a:pPr>
            <a:r>
              <a:rPr lang="en-US" altLang="en-US" spc="-150" dirty="0">
                <a:solidFill>
                  <a:schemeClr val="bg1"/>
                </a:solidFill>
                <a:latin typeface="Aktiv Grotesk Black"/>
                <a:cs typeface="Aktiv Grotesk Black"/>
              </a:rPr>
              <a:t>JAGGAER PROCUREMENT FORM “MANUAL INVOICE” TRAINING GUIDE</a:t>
            </a:r>
          </a:p>
        </p:txBody>
      </p:sp>
      <p:sp>
        <p:nvSpPr>
          <p:cNvPr id="6" name="TextBox 5">
            <a:extLst>
              <a:ext uri="{FF2B5EF4-FFF2-40B4-BE49-F238E27FC236}">
                <a16:creationId xmlns:a16="http://schemas.microsoft.com/office/drawing/2014/main" id="{F78BBAF0-59BF-B172-B4E9-3FF6B64D9DB9}"/>
              </a:ext>
            </a:extLst>
          </p:cNvPr>
          <p:cNvSpPr txBox="1"/>
          <p:nvPr/>
        </p:nvSpPr>
        <p:spPr>
          <a:xfrm>
            <a:off x="827169" y="4277097"/>
            <a:ext cx="2505075" cy="277812"/>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1200" spc="300" dirty="0">
                <a:solidFill>
                  <a:schemeClr val="bg1">
                    <a:lumMod val="75000"/>
                  </a:schemeClr>
                </a:solidFill>
                <a:latin typeface="Aktiv Grotesk Light"/>
                <a:ea typeface="Aktiv Grotesk Light"/>
                <a:cs typeface="Aktiv Grotesk Light"/>
              </a:rPr>
              <a:t>August 2025</a:t>
            </a:r>
          </a:p>
        </p:txBody>
      </p:sp>
      <p:grpSp>
        <p:nvGrpSpPr>
          <p:cNvPr id="5" name="Group 4">
            <a:extLst>
              <a:ext uri="{FF2B5EF4-FFF2-40B4-BE49-F238E27FC236}">
                <a16:creationId xmlns:a16="http://schemas.microsoft.com/office/drawing/2014/main" id="{6C2C8758-52A1-567B-3431-D36BFB6B9310}"/>
              </a:ext>
            </a:extLst>
          </p:cNvPr>
          <p:cNvGrpSpPr>
            <a:grpSpLocks noChangeAspect="1"/>
          </p:cNvGrpSpPr>
          <p:nvPr/>
        </p:nvGrpSpPr>
        <p:grpSpPr>
          <a:xfrm>
            <a:off x="8155486" y="3583972"/>
            <a:ext cx="4044903" cy="3282417"/>
            <a:chOff x="8147097" y="3575583"/>
            <a:chExt cx="4044903" cy="3282417"/>
          </a:xfrm>
        </p:grpSpPr>
        <p:pic>
          <p:nvPicPr>
            <p:cNvPr id="2" name="Picture 1">
              <a:extLst>
                <a:ext uri="{FF2B5EF4-FFF2-40B4-BE49-F238E27FC236}">
                  <a16:creationId xmlns:a16="http://schemas.microsoft.com/office/drawing/2014/main" id="{FB35DE4D-2B30-8B61-74E2-DFED3E4A86D7}"/>
                </a:ext>
              </a:extLst>
            </p:cNvPr>
            <p:cNvPicPr>
              <a:picLocks noChangeAspect="1"/>
            </p:cNvPicPr>
            <p:nvPr/>
          </p:nvPicPr>
          <p:blipFill>
            <a:blip r:embed="rId2"/>
            <a:stretch>
              <a:fillRect/>
            </a:stretch>
          </p:blipFill>
          <p:spPr>
            <a:xfrm>
              <a:off x="8147097" y="6375227"/>
              <a:ext cx="1236847" cy="187401"/>
            </a:xfrm>
            <a:prstGeom prst="rect">
              <a:avLst/>
            </a:prstGeom>
          </p:spPr>
        </p:pic>
        <p:sp>
          <p:nvSpPr>
            <p:cNvPr id="3" name="Rectangle 3">
              <a:extLst>
                <a:ext uri="{FF2B5EF4-FFF2-40B4-BE49-F238E27FC236}">
                  <a16:creationId xmlns:a16="http://schemas.microsoft.com/office/drawing/2014/main" id="{F843B3F4-0848-DFDA-6D26-BF0257E42F5D}"/>
                </a:ext>
              </a:extLst>
            </p:cNvPr>
            <p:cNvSpPr/>
            <p:nvPr/>
          </p:nvSpPr>
          <p:spPr>
            <a:xfrm>
              <a:off x="9235669" y="3575583"/>
              <a:ext cx="2956331" cy="3282417"/>
            </a:xfrm>
            <a:custGeom>
              <a:avLst/>
              <a:gdLst>
                <a:gd name="connsiteX0" fmla="*/ 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0 w 3275542"/>
                <a:gd name="connsiteY4" fmla="*/ 0 h 3275542"/>
                <a:gd name="connsiteX0" fmla="*/ 312821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3128210 w 3275542"/>
                <a:gd name="connsiteY4" fmla="*/ 0 h 3275542"/>
                <a:gd name="connsiteX0" fmla="*/ 2956331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3275542"/>
                <a:gd name="connsiteY0" fmla="*/ 0 h 3275542"/>
                <a:gd name="connsiteX1" fmla="*/ 2952409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2956331"/>
                <a:gd name="connsiteY0" fmla="*/ 0 h 3282417"/>
                <a:gd name="connsiteX1" fmla="*/ 2952409 w 2956331"/>
                <a:gd name="connsiteY1" fmla="*/ 0 h 3282417"/>
                <a:gd name="connsiteX2" fmla="*/ 2952408 w 2956331"/>
                <a:gd name="connsiteY2" fmla="*/ 3282417 h 3282417"/>
                <a:gd name="connsiteX3" fmla="*/ 0 w 2956331"/>
                <a:gd name="connsiteY3" fmla="*/ 3275542 h 3282417"/>
                <a:gd name="connsiteX4" fmla="*/ 2956331 w 2956331"/>
                <a:gd name="connsiteY4" fmla="*/ 0 h 328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331" h="3282417">
                  <a:moveTo>
                    <a:pt x="2956331" y="0"/>
                  </a:moveTo>
                  <a:lnTo>
                    <a:pt x="2952409" y="0"/>
                  </a:lnTo>
                  <a:cubicBezTo>
                    <a:pt x="2952409" y="1094139"/>
                    <a:pt x="2952408" y="2188278"/>
                    <a:pt x="2952408" y="3282417"/>
                  </a:cubicBezTo>
                  <a:lnTo>
                    <a:pt x="0" y="3275542"/>
                  </a:lnTo>
                  <a:lnTo>
                    <a:pt x="2956331" y="0"/>
                  </a:lnTo>
                  <a:close/>
                </a:path>
              </a:pathLst>
            </a:custGeom>
            <a:solidFill>
              <a:srgbClr val="4D1979"/>
            </a:solidFill>
            <a:ln>
              <a:noFill/>
            </a:ln>
            <a:effectLst>
              <a:innerShdw blurRad="762000" dist="254000" dir="13500000">
                <a:prstClr val="black">
                  <a:alpha val="1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A4FF7-2F0B-347D-1027-45F24D6D87D9}"/>
                </a:ext>
              </a:extLst>
            </p:cNvPr>
            <p:cNvPicPr>
              <a:picLocks noChangeAspect="1"/>
            </p:cNvPicPr>
            <p:nvPr/>
          </p:nvPicPr>
          <p:blipFill>
            <a:blip r:embed="rId3"/>
            <a:stretch>
              <a:fillRect/>
            </a:stretch>
          </p:blipFill>
          <p:spPr>
            <a:xfrm>
              <a:off x="10401635" y="5898911"/>
              <a:ext cx="1435602" cy="692082"/>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83EF-A0BA-4BF3-BAAF-DB4B052938C1}"/>
              </a:ext>
            </a:extLst>
          </p:cNvPr>
          <p:cNvSpPr>
            <a:spLocks noGrp="1"/>
          </p:cNvSpPr>
          <p:nvPr>
            <p:ph type="title"/>
          </p:nvPr>
        </p:nvSpPr>
        <p:spPr/>
        <p:txBody>
          <a:bodyPr/>
          <a:lstStyle/>
          <a:p>
            <a:pPr algn="ctr"/>
            <a:r>
              <a:rPr lang="en-US" sz="3600" b="1" u="sng" dirty="0">
                <a:latin typeface="Arial" panose="020B0604020202020204" pitchFamily="34" charset="0"/>
                <a:cs typeface="Arial" panose="020B0604020202020204" pitchFamily="34" charset="0"/>
              </a:rPr>
              <a:t>Non-Catalog Manual Invoice Process</a:t>
            </a:r>
            <a:br>
              <a:rPr lang="en-US" sz="1200" b="1" u="sng"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72409B-2C35-4098-BAB9-8AEEA0CA4A73}"/>
              </a:ext>
            </a:extLst>
          </p:cNvPr>
          <p:cNvSpPr>
            <a:spLocks noGrp="1"/>
          </p:cNvSpPr>
          <p:nvPr>
            <p:ph idx="1"/>
          </p:nvPr>
        </p:nvSpPr>
        <p:spPr/>
        <p:txBody>
          <a:bodyPr/>
          <a:lstStyle/>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NOTE:     BE SURE TO WRITE THE ORIGINAL PURCHASE ORDER NUMBER ON THE INVOICE IF NOT ALREADY IDENTIFIED.</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BE SURE TO WRITE THE ORIGINAL PURCHASE ORDER NUMBER ON THE INVOICE IF NOT ALREADY IDENTIFIED.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2000" dirty="0">
                <a:solidFill>
                  <a:srgbClr val="000000"/>
                </a:solidFill>
                <a:effectLst/>
                <a:latin typeface="Aptos"/>
                <a:ea typeface="Times New Roman" panose="02020603050405020304" pitchFamily="18" charset="0"/>
                <a:cs typeface="Times New Roman" panose="02020603050405020304" pitchFamily="18" charset="0"/>
              </a:rPr>
              <a:t>Locate </a:t>
            </a:r>
            <a:r>
              <a:rPr lang="en-US" sz="2000" dirty="0">
                <a:solidFill>
                  <a:srgbClr val="000000"/>
                </a:solidFill>
                <a:latin typeface="Aptos"/>
                <a:ea typeface="Times New Roman" panose="02020603050405020304" pitchFamily="18" charset="0"/>
                <a:cs typeface="Times New Roman" panose="02020603050405020304" pitchFamily="18" charset="0"/>
              </a:rPr>
              <a:t>your purchase order (</a:t>
            </a:r>
            <a:r>
              <a:rPr lang="en-US" sz="2000" dirty="0">
                <a:solidFill>
                  <a:srgbClr val="000000"/>
                </a:solidFill>
                <a:effectLst/>
                <a:latin typeface="Aptos"/>
                <a:ea typeface="Times New Roman" panose="02020603050405020304" pitchFamily="18" charset="0"/>
                <a:cs typeface="Times New Roman" panose="02020603050405020304" pitchFamily="18" charset="0"/>
              </a:rPr>
              <a:t>PO) in Jaggaer</a:t>
            </a:r>
          </a:p>
          <a:p>
            <a:pPr marL="342900" marR="0" lvl="0" indent="-342900" algn="just">
              <a:spcBef>
                <a:spcPts val="0"/>
              </a:spcBef>
              <a:spcAft>
                <a:spcPts val="0"/>
              </a:spcAft>
              <a:buFont typeface="+mj-lt"/>
              <a:buAutoNum type="arabicParenR"/>
            </a:pPr>
            <a:r>
              <a:rPr lang="en-US" sz="2000" dirty="0">
                <a:solidFill>
                  <a:srgbClr val="000000"/>
                </a:solidFill>
                <a:effectLst/>
                <a:latin typeface="Aptos"/>
                <a:ea typeface="Times New Roman" panose="02020603050405020304" pitchFamily="18" charset="0"/>
                <a:cs typeface="Times New Roman" panose="02020603050405020304" pitchFamily="18" charset="0"/>
              </a:rPr>
              <a:t>Go to the 'Invoices' tab at the top. Click the “+” sign. </a:t>
            </a:r>
          </a:p>
          <a:p>
            <a:pPr marL="342900" indent="-342900" algn="just">
              <a:spcBef>
                <a:spcPts val="0"/>
              </a:spcBef>
              <a:spcAft>
                <a:spcPts val="0"/>
              </a:spcAft>
              <a:buFont typeface="+mj-lt"/>
              <a:buAutoNum type="arabicParenR"/>
            </a:pPr>
            <a:r>
              <a:rPr lang="en-US" sz="2000" dirty="0">
                <a:solidFill>
                  <a:srgbClr val="000000"/>
                </a:solidFill>
                <a:latin typeface="Aptos"/>
                <a:ea typeface="Times New Roman" panose="02020603050405020304" pitchFamily="18" charset="0"/>
                <a:cs typeface="Times New Roman" panose="02020603050405020304" pitchFamily="18" charset="0"/>
              </a:rPr>
              <a:t>Fill in the Supplier Invoice Number and the Invoice Date.</a:t>
            </a:r>
          </a:p>
          <a:p>
            <a:pPr marL="342900" indent="-342900" algn="just">
              <a:spcBef>
                <a:spcPts val="0"/>
              </a:spcBef>
              <a:spcAft>
                <a:spcPts val="0"/>
              </a:spcAft>
              <a:buFont typeface="+mj-lt"/>
              <a:buAutoNum type="arabicParenR"/>
            </a:pPr>
            <a:r>
              <a:rPr lang="en-US" sz="2000" dirty="0">
                <a:solidFill>
                  <a:srgbClr val="000000"/>
                </a:solidFill>
                <a:latin typeface="Aptos"/>
                <a:ea typeface="Calibri" panose="020F0502020204030204" pitchFamily="34" charset="0"/>
                <a:cs typeface="Times New Roman" panose="02020603050405020304" pitchFamily="18" charset="0"/>
              </a:rPr>
              <a:t>Confirm that the invoice total matches, if not, scroll to each line item to revise accordingly to match.</a:t>
            </a:r>
          </a:p>
          <a:p>
            <a:pPr marL="342900" indent="-342900" algn="just">
              <a:spcBef>
                <a:spcPts val="0"/>
              </a:spcBef>
              <a:spcAft>
                <a:spcPts val="0"/>
              </a:spcAft>
              <a:buFont typeface="+mj-lt"/>
              <a:buAutoNum type="arabicParenR"/>
            </a:pPr>
            <a:r>
              <a:rPr lang="en-US" sz="2000" dirty="0">
                <a:solidFill>
                  <a:srgbClr val="000000"/>
                </a:solidFill>
                <a:latin typeface="Aptos"/>
                <a:ea typeface="Calibri" panose="020F0502020204030204" pitchFamily="34" charset="0"/>
                <a:cs typeface="Times New Roman" panose="02020603050405020304" pitchFamily="18" charset="0"/>
              </a:rPr>
              <a:t>Then select “Save”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0"/>
              </a:spcBef>
              <a:spcAft>
                <a:spcPts val="0"/>
              </a:spcAft>
              <a:buFont typeface="+mj-lt"/>
              <a:buAutoNum type="arabicParenR"/>
            </a:pPr>
            <a:r>
              <a:rPr lang="en-US" sz="2000" dirty="0">
                <a:solidFill>
                  <a:srgbClr val="000000"/>
                </a:solidFill>
                <a:effectLst/>
                <a:latin typeface="Aptos"/>
                <a:ea typeface="Times New Roman" panose="02020603050405020304" pitchFamily="18" charset="0"/>
                <a:cs typeface="Times New Roman" panose="02020603050405020304" pitchFamily="18" charset="0"/>
              </a:rPr>
              <a:t>Go to the </a:t>
            </a:r>
            <a:r>
              <a:rPr lang="en-US" sz="2000" dirty="0">
                <a:solidFill>
                  <a:srgbClr val="000000"/>
                </a:solidFill>
                <a:latin typeface="Aptos"/>
                <a:ea typeface="Times New Roman" panose="02020603050405020304" pitchFamily="18" charset="0"/>
                <a:cs typeface="Times New Roman" panose="02020603050405020304" pitchFamily="18" charset="0"/>
              </a:rPr>
              <a:t>‘Attachments’ tab located at top-middle of the page and attach a copy of the Invoice</a:t>
            </a:r>
          </a:p>
          <a:p>
            <a:pPr marL="342900" marR="0" lvl="0" indent="-342900" algn="just">
              <a:spcBef>
                <a:spcPts val="0"/>
              </a:spcBef>
              <a:spcAft>
                <a:spcPts val="0"/>
              </a:spcAft>
              <a:buFont typeface="+mj-lt"/>
              <a:buAutoNum type="arabicParenR"/>
            </a:pPr>
            <a:r>
              <a:rPr lang="en-US" sz="2000" dirty="0">
                <a:solidFill>
                  <a:srgbClr val="000000"/>
                </a:solidFill>
                <a:effectLst/>
                <a:latin typeface="Aptos"/>
                <a:ea typeface="Times New Roman" panose="02020603050405020304" pitchFamily="18" charset="0"/>
                <a:cs typeface="Times New Roman" panose="02020603050405020304" pitchFamily="18" charset="0"/>
              </a:rPr>
              <a:t>Select 'Complete' at the top right of the page to submit the invoice. </a:t>
            </a:r>
          </a:p>
          <a:p>
            <a:pPr marL="342900" marR="0" lvl="0" indent="-342900" algn="just">
              <a:spcBef>
                <a:spcPts val="0"/>
              </a:spcBef>
              <a:spcAft>
                <a:spcPts val="0"/>
              </a:spcAft>
              <a:buFont typeface="+mj-lt"/>
              <a:buAutoNum type="arabicParenR"/>
            </a:pPr>
            <a:endParaRPr lang="en-US" sz="2000" dirty="0">
              <a:solidFill>
                <a:srgbClr val="000000"/>
              </a:solidFill>
              <a:effectLst/>
              <a:latin typeface="Apto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aren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1514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B164-920D-4695-A10E-4F0839A0FDD5}"/>
              </a:ext>
            </a:extLst>
          </p:cNvPr>
          <p:cNvSpPr>
            <a:spLocks noGrp="1"/>
          </p:cNvSpPr>
          <p:nvPr>
            <p:ph type="title"/>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 the 'Invoices' tab at the top</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then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the “+” sign. </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p>
        </p:txBody>
      </p:sp>
      <p:pic>
        <p:nvPicPr>
          <p:cNvPr id="4" name="Content Placeholder 3">
            <a:extLst>
              <a:ext uri="{FF2B5EF4-FFF2-40B4-BE49-F238E27FC236}">
                <a16:creationId xmlns:a16="http://schemas.microsoft.com/office/drawing/2014/main" id="{37825174-522E-43C6-A922-155406918EE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515600" cy="4667250"/>
          </a:xfrm>
          <a:prstGeom prst="rect">
            <a:avLst/>
          </a:prstGeom>
          <a:noFill/>
          <a:ln>
            <a:noFill/>
          </a:ln>
        </p:spPr>
      </p:pic>
      <p:sp>
        <p:nvSpPr>
          <p:cNvPr id="5" name="Rectangle 4">
            <a:extLst>
              <a:ext uri="{FF2B5EF4-FFF2-40B4-BE49-F238E27FC236}">
                <a16:creationId xmlns:a16="http://schemas.microsoft.com/office/drawing/2014/main" id="{5F8C81F7-9C79-4E7E-9E4F-8783730F029E}"/>
              </a:ext>
            </a:extLst>
          </p:cNvPr>
          <p:cNvSpPr/>
          <p:nvPr/>
        </p:nvSpPr>
        <p:spPr>
          <a:xfrm>
            <a:off x="5450541" y="2312894"/>
            <a:ext cx="475130" cy="20618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5CEAE0-B49F-485C-9D2C-FC0179F3B7FF}"/>
              </a:ext>
            </a:extLst>
          </p:cNvPr>
          <p:cNvSpPr/>
          <p:nvPr/>
        </p:nvSpPr>
        <p:spPr>
          <a:xfrm>
            <a:off x="8265459" y="2654019"/>
            <a:ext cx="295835" cy="28640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48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A254-A779-4D4A-8B2B-2D9986F79C26}"/>
              </a:ext>
            </a:extLst>
          </p:cNvPr>
          <p:cNvSpPr>
            <a:spLocks noGrp="1"/>
          </p:cNvSpPr>
          <p:nvPr>
            <p:ph type="title"/>
          </p:nvPr>
        </p:nvSpPr>
        <p:spPr/>
        <p:txBody>
          <a:bodyPr/>
          <a:lstStyle/>
          <a:p>
            <a:pPr marL="342900" marR="0" lvl="0" indent="-34290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back to the 'Entry' tab and fill in the Supplier Invoice Number and the Invoice Date.</a:t>
            </a: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Make sure that the ‘Remit to’ address matches the invoice, if not select the ‘pencil’ icon to select the correct address.</a:t>
            </a:r>
            <a:b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Scroll down and make sure the line items in Jaggaer match the final line items on the invoice, and edit if necessary.</a:t>
            </a:r>
            <a:br>
              <a:rPr lang="en-US" sz="1500" dirty="0">
                <a:effectLst/>
                <a:latin typeface="Arial" panose="020B0604020202020204" pitchFamily="34" charset="0"/>
                <a:ea typeface="Calibri" panose="020F0502020204030204" pitchFamily="34" charset="0"/>
                <a:cs typeface="Arial" panose="020B0604020202020204" pitchFamily="34" charset="0"/>
              </a:rPr>
            </a:br>
            <a:endParaRPr lang="en-US" sz="1500" dirty="0"/>
          </a:p>
        </p:txBody>
      </p:sp>
      <p:pic>
        <p:nvPicPr>
          <p:cNvPr id="4" name="Content Placeholder 3">
            <a:extLst>
              <a:ext uri="{FF2B5EF4-FFF2-40B4-BE49-F238E27FC236}">
                <a16:creationId xmlns:a16="http://schemas.microsoft.com/office/drawing/2014/main" id="{45B410EB-DA4E-4C8B-96A5-B9D098C7A62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515600" cy="4667250"/>
          </a:xfrm>
          <a:prstGeom prst="rect">
            <a:avLst/>
          </a:prstGeom>
          <a:noFill/>
          <a:ln>
            <a:noFill/>
          </a:ln>
        </p:spPr>
      </p:pic>
      <p:sp>
        <p:nvSpPr>
          <p:cNvPr id="5" name="Rectangle 4">
            <a:extLst>
              <a:ext uri="{FF2B5EF4-FFF2-40B4-BE49-F238E27FC236}">
                <a16:creationId xmlns:a16="http://schemas.microsoft.com/office/drawing/2014/main" id="{2D6FC229-0323-4186-AE97-A970AF1A982B}"/>
              </a:ext>
            </a:extLst>
          </p:cNvPr>
          <p:cNvSpPr/>
          <p:nvPr/>
        </p:nvSpPr>
        <p:spPr>
          <a:xfrm>
            <a:off x="1443318" y="2312894"/>
            <a:ext cx="322729" cy="2241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82BAC6-EF4A-47FD-A8BD-6D0116C9229C}"/>
              </a:ext>
            </a:extLst>
          </p:cNvPr>
          <p:cNvSpPr/>
          <p:nvPr/>
        </p:nvSpPr>
        <p:spPr>
          <a:xfrm>
            <a:off x="1353671" y="3657600"/>
            <a:ext cx="1604682" cy="13536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F9F5FE-F1B8-484A-A76F-9E36EFBDD9D2}"/>
              </a:ext>
            </a:extLst>
          </p:cNvPr>
          <p:cNvSpPr/>
          <p:nvPr/>
        </p:nvSpPr>
        <p:spPr>
          <a:xfrm>
            <a:off x="2859741" y="2770094"/>
            <a:ext cx="1604682" cy="57374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24B2D5-0E25-4FD0-9E4C-716C0272572F}"/>
              </a:ext>
            </a:extLst>
          </p:cNvPr>
          <p:cNvSpPr/>
          <p:nvPr/>
        </p:nvSpPr>
        <p:spPr>
          <a:xfrm>
            <a:off x="4204446" y="2877671"/>
            <a:ext cx="197224" cy="1524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85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CB9C-BB51-4634-A080-5FA7597BB37C}"/>
              </a:ext>
            </a:extLst>
          </p:cNvPr>
          <p:cNvSpPr>
            <a:spLocks noGrp="1"/>
          </p:cNvSpPr>
          <p:nvPr>
            <p:ph type="title"/>
          </p:nvPr>
        </p:nvSpPr>
        <p:spPr/>
        <p:txBody>
          <a:bodyPr/>
          <a:lstStyle/>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If all lines and total match the invoice then s</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elect 'Complete' at the top right of the page to submit the invoice. </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ar</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e paying partial shipment or invoice, revise the quantity on the line for goods purchase orders received.  If this is a services invoice, the amount that you are paying.  Note: Do not zero out the remaining lines that have not been received.</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p>
        </p:txBody>
      </p:sp>
      <p:pic>
        <p:nvPicPr>
          <p:cNvPr id="4" name="Content Placeholder 3">
            <a:extLst>
              <a:ext uri="{FF2B5EF4-FFF2-40B4-BE49-F238E27FC236}">
                <a16:creationId xmlns:a16="http://schemas.microsoft.com/office/drawing/2014/main" id="{D3590FA9-2E51-43F1-A96A-F8EDDF4C3BE3}"/>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00518"/>
            <a:ext cx="10515600" cy="4592357"/>
          </a:xfrm>
          <a:prstGeom prst="rect">
            <a:avLst/>
          </a:prstGeom>
          <a:noFill/>
          <a:ln>
            <a:noFill/>
          </a:ln>
        </p:spPr>
      </p:pic>
      <p:sp>
        <p:nvSpPr>
          <p:cNvPr id="5" name="Rectangle 4">
            <a:extLst>
              <a:ext uri="{FF2B5EF4-FFF2-40B4-BE49-F238E27FC236}">
                <a16:creationId xmlns:a16="http://schemas.microsoft.com/office/drawing/2014/main" id="{CB1DAB29-4899-427F-8C55-63C3621284A0}"/>
              </a:ext>
            </a:extLst>
          </p:cNvPr>
          <p:cNvSpPr/>
          <p:nvPr/>
        </p:nvSpPr>
        <p:spPr>
          <a:xfrm>
            <a:off x="1326776" y="2617694"/>
            <a:ext cx="7234518" cy="4840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E8A895-0886-4269-9260-FD7D85F3E8C6}"/>
              </a:ext>
            </a:extLst>
          </p:cNvPr>
          <p:cNvSpPr/>
          <p:nvPr/>
        </p:nvSpPr>
        <p:spPr>
          <a:xfrm>
            <a:off x="10587318" y="2133599"/>
            <a:ext cx="645459" cy="23308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8761C7C-2DEF-47CC-A46B-3949F80F1160}"/>
              </a:ext>
            </a:extLst>
          </p:cNvPr>
          <p:cNvSpPr/>
          <p:nvPr/>
        </p:nvSpPr>
        <p:spPr>
          <a:xfrm>
            <a:off x="6615953" y="2617694"/>
            <a:ext cx="654423" cy="41237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97389A-6CDF-4617-AE97-5B465D6DABB6}"/>
              </a:ext>
            </a:extLst>
          </p:cNvPr>
          <p:cNvSpPr/>
          <p:nvPr/>
        </p:nvSpPr>
        <p:spPr>
          <a:xfrm>
            <a:off x="7503459" y="2617694"/>
            <a:ext cx="537882" cy="40341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67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A927-3B58-49A4-91A1-EF627A398B09}"/>
              </a:ext>
            </a:extLst>
          </p:cNvPr>
          <p:cNvSpPr>
            <a:spLocks noGrp="1"/>
          </p:cNvSpPr>
          <p:nvPr>
            <p:ph type="title"/>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Locate your original purchase order in Jaggaer.</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the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‘Attachments’ tab located at top-middle of the page and attach a copy of the Invoice then select Complete top right to submit.</a:t>
            </a:r>
            <a:b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940B7CF7-EC6D-45D1-917C-DB45E1DA592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802187"/>
          </a:xfrm>
          <a:prstGeom prst="rect">
            <a:avLst/>
          </a:prstGeom>
          <a:noFill/>
          <a:ln>
            <a:noFill/>
          </a:ln>
        </p:spPr>
      </p:pic>
      <p:sp>
        <p:nvSpPr>
          <p:cNvPr id="7" name="Rectangle 6">
            <a:extLst>
              <a:ext uri="{FF2B5EF4-FFF2-40B4-BE49-F238E27FC236}">
                <a16:creationId xmlns:a16="http://schemas.microsoft.com/office/drawing/2014/main" id="{9D217665-AEF7-4325-9CD7-8639C23E965F}"/>
              </a:ext>
            </a:extLst>
          </p:cNvPr>
          <p:cNvSpPr/>
          <p:nvPr/>
        </p:nvSpPr>
        <p:spPr>
          <a:xfrm>
            <a:off x="4473388" y="2115671"/>
            <a:ext cx="896471" cy="3854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
        <p:nvSpPr>
          <p:cNvPr id="8" name="Rectangle 7">
            <a:extLst>
              <a:ext uri="{FF2B5EF4-FFF2-40B4-BE49-F238E27FC236}">
                <a16:creationId xmlns:a16="http://schemas.microsoft.com/office/drawing/2014/main" id="{3F54F3F7-7918-423B-9C8B-1BB3ACC0D188}"/>
              </a:ext>
            </a:extLst>
          </p:cNvPr>
          <p:cNvSpPr/>
          <p:nvPr/>
        </p:nvSpPr>
        <p:spPr>
          <a:xfrm>
            <a:off x="7386918" y="2501153"/>
            <a:ext cx="1183341" cy="3854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6778BD-2ED2-497A-94DA-3420675AFB74}"/>
              </a:ext>
            </a:extLst>
          </p:cNvPr>
          <p:cNvSpPr/>
          <p:nvPr/>
        </p:nvSpPr>
        <p:spPr>
          <a:xfrm>
            <a:off x="10461812" y="1927412"/>
            <a:ext cx="717176" cy="27790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Tree>
    <p:extLst>
      <p:ext uri="{BB962C8B-B14F-4D97-AF65-F5344CB8AC3E}">
        <p14:creationId xmlns:p14="http://schemas.microsoft.com/office/powerpoint/2010/main" val="85227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668594-4C2A-1172-DA07-0D9DF8580C82}"/>
              </a:ext>
            </a:extLst>
          </p:cNvPr>
          <p:cNvSpPr/>
          <p:nvPr/>
        </p:nvSpPr>
        <p:spPr>
          <a:xfrm>
            <a:off x="-10602" y="-7951"/>
            <a:ext cx="12207902" cy="6885830"/>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10964307 w 12219416"/>
              <a:gd name="connsiteY3" fmla="*/ 3040924 h 6865950"/>
              <a:gd name="connsiteX4" fmla="*/ 7524602 w 12219416"/>
              <a:gd name="connsiteY4" fmla="*/ 6865950 h 6865950"/>
              <a:gd name="connsiteX5" fmla="*/ 0 w 12219416"/>
              <a:gd name="connsiteY5" fmla="*/ 6861979 h 6865950"/>
              <a:gd name="connsiteX6" fmla="*/ 15921 w 12219416"/>
              <a:gd name="connsiteY6" fmla="*/ 4338491 h 6865950"/>
              <a:gd name="connsiteX7" fmla="*/ 3954056 w 12219416"/>
              <a:gd name="connsiteY7" fmla="*/ 0 h 6865950"/>
              <a:gd name="connsiteX0" fmla="*/ 3954056 w 12219416"/>
              <a:gd name="connsiteY0" fmla="*/ 7959 h 6873909"/>
              <a:gd name="connsiteX1" fmla="*/ 10980229 w 12219416"/>
              <a:gd name="connsiteY1" fmla="*/ 0 h 6873909"/>
              <a:gd name="connsiteX2" fmla="*/ 12219416 w 12219416"/>
              <a:gd name="connsiteY2" fmla="*/ 7960 h 6873909"/>
              <a:gd name="connsiteX3" fmla="*/ 12219416 w 12219416"/>
              <a:gd name="connsiteY3" fmla="*/ 1671712 h 6873909"/>
              <a:gd name="connsiteX4" fmla="*/ 10964307 w 12219416"/>
              <a:gd name="connsiteY4" fmla="*/ 3048883 h 6873909"/>
              <a:gd name="connsiteX5" fmla="*/ 7524602 w 12219416"/>
              <a:gd name="connsiteY5" fmla="*/ 6873909 h 6873909"/>
              <a:gd name="connsiteX6" fmla="*/ 0 w 12219416"/>
              <a:gd name="connsiteY6" fmla="*/ 6869938 h 6873909"/>
              <a:gd name="connsiteX7" fmla="*/ 15921 w 12219416"/>
              <a:gd name="connsiteY7" fmla="*/ 4346450 h 6873909"/>
              <a:gd name="connsiteX8" fmla="*/ 3954056 w 12219416"/>
              <a:gd name="connsiteY8" fmla="*/ 7959 h 6873909"/>
              <a:gd name="connsiteX0" fmla="*/ 5187937 w 13453297"/>
              <a:gd name="connsiteY0" fmla="*/ 324030 h 7189980"/>
              <a:gd name="connsiteX1" fmla="*/ 12214110 w 13453297"/>
              <a:gd name="connsiteY1" fmla="*/ 316071 h 7189980"/>
              <a:gd name="connsiteX2" fmla="*/ 13453297 w 13453297"/>
              <a:gd name="connsiteY2" fmla="*/ 324031 h 7189980"/>
              <a:gd name="connsiteX3" fmla="*/ 13453297 w 13453297"/>
              <a:gd name="connsiteY3" fmla="*/ 1987783 h 7189980"/>
              <a:gd name="connsiteX4" fmla="*/ 12198188 w 13453297"/>
              <a:gd name="connsiteY4" fmla="*/ 3364954 h 7189980"/>
              <a:gd name="connsiteX5" fmla="*/ 8758483 w 13453297"/>
              <a:gd name="connsiteY5" fmla="*/ 7189980 h 7189980"/>
              <a:gd name="connsiteX6" fmla="*/ 1233881 w 13453297"/>
              <a:gd name="connsiteY6" fmla="*/ 7186009 h 7189980"/>
              <a:gd name="connsiteX7" fmla="*/ 0 w 13453297"/>
              <a:gd name="connsiteY7" fmla="*/ 4670481 h 7189980"/>
              <a:gd name="connsiteX8" fmla="*/ 5187937 w 13453297"/>
              <a:gd name="connsiteY8" fmla="*/ 324030 h 7189980"/>
              <a:gd name="connsiteX0" fmla="*/ 3930173 w 13453297"/>
              <a:gd name="connsiteY0" fmla="*/ 326127 h 7184116"/>
              <a:gd name="connsiteX1" fmla="*/ 12214110 w 13453297"/>
              <a:gd name="connsiteY1" fmla="*/ 310207 h 7184116"/>
              <a:gd name="connsiteX2" fmla="*/ 13453297 w 13453297"/>
              <a:gd name="connsiteY2" fmla="*/ 318167 h 7184116"/>
              <a:gd name="connsiteX3" fmla="*/ 13453297 w 13453297"/>
              <a:gd name="connsiteY3" fmla="*/ 1981919 h 7184116"/>
              <a:gd name="connsiteX4" fmla="*/ 12198188 w 13453297"/>
              <a:gd name="connsiteY4" fmla="*/ 3359090 h 7184116"/>
              <a:gd name="connsiteX5" fmla="*/ 8758483 w 13453297"/>
              <a:gd name="connsiteY5" fmla="*/ 7184116 h 7184116"/>
              <a:gd name="connsiteX6" fmla="*/ 1233881 w 13453297"/>
              <a:gd name="connsiteY6" fmla="*/ 7180145 h 7184116"/>
              <a:gd name="connsiteX7" fmla="*/ 0 w 13453297"/>
              <a:gd name="connsiteY7" fmla="*/ 4664617 h 7184116"/>
              <a:gd name="connsiteX8" fmla="*/ 3930173 w 13453297"/>
              <a:gd name="connsiteY8" fmla="*/ 326127 h 7184116"/>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15920 h 6893820"/>
              <a:gd name="connsiteX1" fmla="*/ 12214110 w 13453297"/>
              <a:gd name="connsiteY1" fmla="*/ 0 h 6893820"/>
              <a:gd name="connsiteX2" fmla="*/ 13453297 w 13453297"/>
              <a:gd name="connsiteY2" fmla="*/ 7960 h 6893820"/>
              <a:gd name="connsiteX3" fmla="*/ 13453297 w 13453297"/>
              <a:gd name="connsiteY3" fmla="*/ 1671712 h 6893820"/>
              <a:gd name="connsiteX4" fmla="*/ 12198188 w 13453297"/>
              <a:gd name="connsiteY4" fmla="*/ 3048883 h 6893820"/>
              <a:gd name="connsiteX5" fmla="*/ 8758483 w 13453297"/>
              <a:gd name="connsiteY5" fmla="*/ 6873909 h 6893820"/>
              <a:gd name="connsiteX6" fmla="*/ 7959 w 13453297"/>
              <a:gd name="connsiteY6" fmla="*/ 6893820 h 6893820"/>
              <a:gd name="connsiteX7" fmla="*/ 0 w 13453297"/>
              <a:gd name="connsiteY7" fmla="*/ 4354410 h 6893820"/>
              <a:gd name="connsiteX8" fmla="*/ 3930173 w 13453297"/>
              <a:gd name="connsiteY8" fmla="*/ 15920 h 6893820"/>
              <a:gd name="connsiteX0" fmla="*/ 3930173 w 13453297"/>
              <a:gd name="connsiteY0" fmla="*/ 15920 h 6893820"/>
              <a:gd name="connsiteX1" fmla="*/ 12214110 w 13453297"/>
              <a:gd name="connsiteY1" fmla="*/ 0 h 6893820"/>
              <a:gd name="connsiteX2" fmla="*/ 13453297 w 13453297"/>
              <a:gd name="connsiteY2" fmla="*/ 1671712 h 6893820"/>
              <a:gd name="connsiteX3" fmla="*/ 12198188 w 13453297"/>
              <a:gd name="connsiteY3" fmla="*/ 3048883 h 6893820"/>
              <a:gd name="connsiteX4" fmla="*/ 8758483 w 13453297"/>
              <a:gd name="connsiteY4" fmla="*/ 6873909 h 6893820"/>
              <a:gd name="connsiteX5" fmla="*/ 7959 w 13453297"/>
              <a:gd name="connsiteY5" fmla="*/ 6893820 h 6893820"/>
              <a:gd name="connsiteX6" fmla="*/ 0 w 13453297"/>
              <a:gd name="connsiteY6" fmla="*/ 4354410 h 6893820"/>
              <a:gd name="connsiteX7" fmla="*/ 3930173 w 13453297"/>
              <a:gd name="connsiteY7" fmla="*/ 15920 h 6893820"/>
              <a:gd name="connsiteX0" fmla="*/ 3930173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3930173 w 12214110"/>
              <a:gd name="connsiteY6" fmla="*/ 15920 h 6893820"/>
              <a:gd name="connsiteX0" fmla="*/ 1900238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1900238 w 12214110"/>
              <a:gd name="connsiteY6" fmla="*/ 15920 h 6893820"/>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592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08198 w 12222070"/>
              <a:gd name="connsiteY6" fmla="*/ 15920 h 6893820"/>
              <a:gd name="connsiteX0" fmla="*/ 1963923 w 12222070"/>
              <a:gd name="connsiteY0" fmla="*/ 796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63923 w 12222070"/>
              <a:gd name="connsiteY6" fmla="*/ 7960 h 6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070" h="6893820">
                <a:moveTo>
                  <a:pt x="1963923" y="7960"/>
                </a:moveTo>
                <a:lnTo>
                  <a:pt x="12222070" y="0"/>
                </a:lnTo>
                <a:cubicBezTo>
                  <a:pt x="12216763" y="1016294"/>
                  <a:pt x="12211455" y="2032589"/>
                  <a:pt x="12206148" y="3048883"/>
                </a:cubicBezTo>
                <a:lnTo>
                  <a:pt x="8766443" y="6873909"/>
                </a:lnTo>
                <a:lnTo>
                  <a:pt x="15919" y="6893820"/>
                </a:lnTo>
                <a:cubicBezTo>
                  <a:pt x="10613" y="5341516"/>
                  <a:pt x="5306" y="3789213"/>
                  <a:pt x="0" y="2236909"/>
                </a:cubicBezTo>
                <a:lnTo>
                  <a:pt x="1963923" y="7960"/>
                </a:lnTo>
                <a:close/>
              </a:path>
            </a:pathLst>
          </a:custGeom>
          <a:solidFill>
            <a:schemeClr val="bg1"/>
          </a:solidFill>
          <a:ln>
            <a:noFill/>
          </a:ln>
          <a:effectLst>
            <a:outerShdw blurRad="923565"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3FA2167C-2096-CE30-168A-F70288C07145}"/>
              </a:ext>
            </a:extLst>
          </p:cNvPr>
          <p:cNvSpPr/>
          <p:nvPr/>
        </p:nvSpPr>
        <p:spPr>
          <a:xfrm>
            <a:off x="-13251" y="9"/>
            <a:ext cx="12205251" cy="6857991"/>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9416" h="6865950">
                <a:moveTo>
                  <a:pt x="3954056" y="0"/>
                </a:moveTo>
                <a:lnTo>
                  <a:pt x="12219416" y="1"/>
                </a:lnTo>
                <a:lnTo>
                  <a:pt x="12219416" y="1663753"/>
                </a:lnTo>
                <a:lnTo>
                  <a:pt x="7524602" y="6865950"/>
                </a:lnTo>
                <a:lnTo>
                  <a:pt x="0" y="6861979"/>
                </a:lnTo>
                <a:lnTo>
                  <a:pt x="15921" y="4338491"/>
                </a:lnTo>
                <a:lnTo>
                  <a:pt x="3954056" y="0"/>
                </a:lnTo>
                <a:close/>
              </a:path>
            </a:pathLst>
          </a:custGeom>
          <a:blipFill>
            <a:blip r:embed="rId2"/>
            <a:stretch>
              <a:fillRect/>
            </a:stretch>
          </a:blipFill>
          <a:ln>
            <a:noFill/>
          </a:ln>
          <a:effectLst>
            <a:outerShdw blurRad="923565"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D67ABF-E217-AEBA-DD5F-B2D25F0CBFA3}"/>
              </a:ext>
            </a:extLst>
          </p:cNvPr>
          <p:cNvPicPr>
            <a:picLocks/>
          </p:cNvPicPr>
          <p:nvPr/>
        </p:nvPicPr>
        <p:blipFill>
          <a:blip r:embed="rId3"/>
          <a:stretch>
            <a:fillRect/>
          </a:stretch>
        </p:blipFill>
        <p:spPr>
          <a:xfrm>
            <a:off x="10401635" y="5898911"/>
            <a:ext cx="1435603" cy="692082"/>
          </a:xfrm>
          <a:prstGeom prst="rect">
            <a:avLst/>
          </a:prstGeom>
        </p:spPr>
      </p:pic>
      <p:sp>
        <p:nvSpPr>
          <p:cNvPr id="15" name="Title 1">
            <a:extLst>
              <a:ext uri="{FF2B5EF4-FFF2-40B4-BE49-F238E27FC236}">
                <a16:creationId xmlns:a16="http://schemas.microsoft.com/office/drawing/2014/main" id="{447F5EBD-F274-DF8B-0B83-C5DF26FD0447}"/>
              </a:ext>
            </a:extLst>
          </p:cNvPr>
          <p:cNvSpPr>
            <a:spLocks noGrp="1" noChangeArrowheads="1"/>
          </p:cNvSpPr>
          <p:nvPr>
            <p:ph type="ctrTitle"/>
          </p:nvPr>
        </p:nvSpPr>
        <p:spPr>
          <a:xfrm>
            <a:off x="-211700" y="2039814"/>
            <a:ext cx="9624641" cy="859923"/>
          </a:xfrm>
          <a:effectLst>
            <a:outerShdw blurRad="381000" dir="2700000" algn="tl" rotWithShape="0">
              <a:prstClr val="black">
                <a:alpha val="80000"/>
              </a:prstClr>
            </a:outerShdw>
          </a:effectLst>
        </p:spPr>
        <p:txBody>
          <a:bodyPr anchor="t"/>
          <a:lstStyle/>
          <a:p>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QUESTIONS?</a:t>
            </a: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Submit to procurement@tcu.edu</a:t>
            </a:r>
            <a:br>
              <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endPar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endParaRPr>
          </a:p>
        </p:txBody>
      </p:sp>
    </p:spTree>
    <p:extLst>
      <p:ext uri="{BB962C8B-B14F-4D97-AF65-F5344CB8AC3E}">
        <p14:creationId xmlns:p14="http://schemas.microsoft.com/office/powerpoint/2010/main" val="2117399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On-template-2024-Aktiv-Grotesk" id="{32CE356C-15CF-6143-A133-22D697BC4B04}" vid="{0179C0C4-D6BE-D74C-B2DF-0777B0589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1694</TotalTime>
  <Words>370</Words>
  <Application>Microsoft Office PowerPoint</Application>
  <PresentationFormat>Widescreen</PresentationFormat>
  <Paragraphs>20</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Calibri Light</vt:lpstr>
      <vt:lpstr>Aktiv Grotesk Light</vt:lpstr>
      <vt:lpstr>Aptos</vt:lpstr>
      <vt:lpstr>Calibri</vt:lpstr>
      <vt:lpstr>Aktiv Grotesk Black</vt:lpstr>
      <vt:lpstr>Arial</vt:lpstr>
      <vt:lpstr>Office Theme</vt:lpstr>
      <vt:lpstr>JAGGAER PROCUREMENT FORM “MANUAL INVOICE” TRAINING GUIDE</vt:lpstr>
      <vt:lpstr>Non-Catalog Manual Invoice Process </vt:lpstr>
      <vt:lpstr>On the 'Invoices' tab at the top then Click the “+” sign.  </vt:lpstr>
      <vt:lpstr> Go back to the 'Entry' tab and fill in the Supplier Invoice Number and the Invoice Date.  Make sure that the ‘Remit to’ address matches the invoice, if not select the ‘pencil’ icon to select the correct address.  Scroll down and make sure the line items in Jaggaer match the final line items on the invoice, and edit if necessary. </vt:lpstr>
      <vt:lpstr>If all lines and total match the invoice then select 'Complete' at the top right of the page to submit the invoice.   If you are paying partial shipment or invoice, revise the quantity on the line for goods purchase orders received.  If this is a services invoice, the amount that you are paying.  Note: Do not zero out the remaining lines that have not been received. </vt:lpstr>
      <vt:lpstr>Locate your original purchase order in Jaggaer.  Go to the ‘Attachments’ tab located at top-middle of the page and attach a copy of the Invoice then select Complete top right to submit.  </vt:lpstr>
      <vt:lpstr>QUESTIONS?  Submit to procurement@tcu.edu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Botros, Justin</dc:creator>
  <cp:lastModifiedBy>Trevino, Johnny</cp:lastModifiedBy>
  <cp:revision>1722</cp:revision>
  <cp:lastPrinted>2025-08-05T14:54:01Z</cp:lastPrinted>
  <dcterms:created xsi:type="dcterms:W3CDTF">2025-03-19T16:03:01Z</dcterms:created>
  <dcterms:modified xsi:type="dcterms:W3CDTF">2026-04-21T14:45:12Z</dcterms:modified>
</cp:coreProperties>
</file>